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55"/>
  </p:notesMasterIdLst>
  <p:sldIdLst>
    <p:sldId id="256" r:id="rId3"/>
    <p:sldId id="365" r:id="rId4"/>
    <p:sldId id="366" r:id="rId5"/>
    <p:sldId id="260" r:id="rId6"/>
    <p:sldId id="262" r:id="rId7"/>
    <p:sldId id="355" r:id="rId8"/>
    <p:sldId id="332" r:id="rId9"/>
    <p:sldId id="274" r:id="rId10"/>
    <p:sldId id="348" r:id="rId11"/>
    <p:sldId id="350" r:id="rId12"/>
    <p:sldId id="347" r:id="rId13"/>
    <p:sldId id="351" r:id="rId14"/>
    <p:sldId id="372" r:id="rId15"/>
    <p:sldId id="373" r:id="rId16"/>
    <p:sldId id="374" r:id="rId17"/>
    <p:sldId id="349" r:id="rId18"/>
    <p:sldId id="352" r:id="rId19"/>
    <p:sldId id="353" r:id="rId20"/>
    <p:sldId id="344" r:id="rId21"/>
    <p:sldId id="302" r:id="rId22"/>
    <p:sldId id="329" r:id="rId23"/>
    <p:sldId id="334" r:id="rId24"/>
    <p:sldId id="335" r:id="rId25"/>
    <p:sldId id="354" r:id="rId26"/>
    <p:sldId id="330" r:id="rId27"/>
    <p:sldId id="337" r:id="rId28"/>
    <p:sldId id="303" r:id="rId29"/>
    <p:sldId id="345" r:id="rId30"/>
    <p:sldId id="368" r:id="rId31"/>
    <p:sldId id="367" r:id="rId32"/>
    <p:sldId id="341" r:id="rId33"/>
    <p:sldId id="369" r:id="rId34"/>
    <p:sldId id="346" r:id="rId35"/>
    <p:sldId id="370" r:id="rId36"/>
    <p:sldId id="371" r:id="rId37"/>
    <p:sldId id="304" r:id="rId38"/>
    <p:sldId id="305" r:id="rId39"/>
    <p:sldId id="338" r:id="rId40"/>
    <p:sldId id="306" r:id="rId41"/>
    <p:sldId id="342" r:id="rId42"/>
    <p:sldId id="343" r:id="rId43"/>
    <p:sldId id="307" r:id="rId44"/>
    <p:sldId id="336" r:id="rId45"/>
    <p:sldId id="356" r:id="rId46"/>
    <p:sldId id="357" r:id="rId47"/>
    <p:sldId id="358" r:id="rId48"/>
    <p:sldId id="359" r:id="rId49"/>
    <p:sldId id="361" r:id="rId50"/>
    <p:sldId id="362" r:id="rId51"/>
    <p:sldId id="363" r:id="rId52"/>
    <p:sldId id="364" r:id="rId53"/>
    <p:sldId id="315" r:id="rId54"/>
  </p:sldIdLst>
  <p:sldSz cx="12061825" cy="6858000"/>
  <p:notesSz cx="7104063" cy="10234613"/>
  <p:embeddedFontLst>
    <p:embeddedFont>
      <p:font typeface="Tahoma" panose="020B0604030504040204" pitchFamily="34" charset="0"/>
      <p:regular r:id="rId56"/>
      <p:bold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Open Sans" panose="020B0604020202020204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70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8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87" roundtripDataSignature="AMtx7mj7PxM5q0PBEuYYLE/VaID0J8Ao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>
        <p:guide orient="horz" pos="2160"/>
        <p:guide pos="70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89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3.fntdata"/><Relationship Id="rId87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90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7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79201" cy="51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204" y="0"/>
            <a:ext cx="3079201" cy="51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720756"/>
            <a:ext cx="3079201" cy="51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204" y="9720756"/>
            <a:ext cx="3079201" cy="51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16995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1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" name="Google Shape;112;p1:notes"/>
          <p:cNvSpPr txBox="1">
            <a:spLocks noGrp="1"/>
          </p:cNvSpPr>
          <p:nvPr>
            <p:ph type="sldNum" idx="12"/>
          </p:nvPr>
        </p:nvSpPr>
        <p:spPr>
          <a:xfrm>
            <a:off x="4023204" y="9720756"/>
            <a:ext cx="3079201" cy="51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430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8423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01347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83803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1173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8971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7664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4147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9320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9769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43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9" name="Google Shape;439;p43:notes"/>
          <p:cNvSpPr txBox="1">
            <a:spLocks noGrp="1"/>
          </p:cNvSpPr>
          <p:nvPr>
            <p:ph type="sldNum" idx="12"/>
          </p:nvPr>
        </p:nvSpPr>
        <p:spPr>
          <a:xfrm>
            <a:off x="4023204" y="9720756"/>
            <a:ext cx="3079201" cy="51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3879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4023204" y="9720756"/>
            <a:ext cx="3079201" cy="51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17279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43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9" name="Google Shape;439;p43:notes"/>
          <p:cNvSpPr txBox="1">
            <a:spLocks noGrp="1"/>
          </p:cNvSpPr>
          <p:nvPr>
            <p:ph type="sldNum" idx="12"/>
          </p:nvPr>
        </p:nvSpPr>
        <p:spPr>
          <a:xfrm>
            <a:off x="4023204" y="9720756"/>
            <a:ext cx="3079201" cy="51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339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43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9" name="Google Shape;439;p43:notes"/>
          <p:cNvSpPr txBox="1">
            <a:spLocks noGrp="1"/>
          </p:cNvSpPr>
          <p:nvPr>
            <p:ph type="sldNum" idx="12"/>
          </p:nvPr>
        </p:nvSpPr>
        <p:spPr>
          <a:xfrm>
            <a:off x="4023204" y="9720756"/>
            <a:ext cx="3079201" cy="51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295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43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9" name="Google Shape;439;p43:notes"/>
          <p:cNvSpPr txBox="1">
            <a:spLocks noGrp="1"/>
          </p:cNvSpPr>
          <p:nvPr>
            <p:ph type="sldNum" idx="12"/>
          </p:nvPr>
        </p:nvSpPr>
        <p:spPr>
          <a:xfrm>
            <a:off x="4023204" y="9720756"/>
            <a:ext cx="3079201" cy="51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00732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42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2" name="Google Shape;432;p42:notes"/>
          <p:cNvSpPr txBox="1">
            <a:spLocks noGrp="1"/>
          </p:cNvSpPr>
          <p:nvPr>
            <p:ph type="sldNum" idx="12"/>
          </p:nvPr>
        </p:nvSpPr>
        <p:spPr>
          <a:xfrm>
            <a:off x="4023204" y="9720756"/>
            <a:ext cx="3079201" cy="51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89193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43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9" name="Google Shape;439;p43:notes"/>
          <p:cNvSpPr txBox="1">
            <a:spLocks noGrp="1"/>
          </p:cNvSpPr>
          <p:nvPr>
            <p:ph type="sldNum" idx="12"/>
          </p:nvPr>
        </p:nvSpPr>
        <p:spPr>
          <a:xfrm>
            <a:off x="4023204" y="9720756"/>
            <a:ext cx="3079201" cy="51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59763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44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6" name="Google Shape;446;p44:notes"/>
          <p:cNvSpPr txBox="1">
            <a:spLocks noGrp="1"/>
          </p:cNvSpPr>
          <p:nvPr>
            <p:ph type="sldNum" idx="12"/>
          </p:nvPr>
        </p:nvSpPr>
        <p:spPr>
          <a:xfrm>
            <a:off x="4023204" y="9720756"/>
            <a:ext cx="3079201" cy="51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0997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44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6" name="Google Shape;446;p44:notes"/>
          <p:cNvSpPr txBox="1">
            <a:spLocks noGrp="1"/>
          </p:cNvSpPr>
          <p:nvPr>
            <p:ph type="sldNum" idx="12"/>
          </p:nvPr>
        </p:nvSpPr>
        <p:spPr>
          <a:xfrm>
            <a:off x="4023204" y="9720756"/>
            <a:ext cx="3079201" cy="51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850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45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3" name="Google Shape;453;p45:notes"/>
          <p:cNvSpPr txBox="1">
            <a:spLocks noGrp="1"/>
          </p:cNvSpPr>
          <p:nvPr>
            <p:ph type="sldNum" idx="12"/>
          </p:nvPr>
        </p:nvSpPr>
        <p:spPr>
          <a:xfrm>
            <a:off x="4023204" y="9720756"/>
            <a:ext cx="3079201" cy="51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59217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46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1" name="Google Shape;461;p46:notes"/>
          <p:cNvSpPr txBox="1">
            <a:spLocks noGrp="1"/>
          </p:cNvSpPr>
          <p:nvPr>
            <p:ph type="sldNum" idx="12"/>
          </p:nvPr>
        </p:nvSpPr>
        <p:spPr>
          <a:xfrm>
            <a:off x="4023204" y="9720756"/>
            <a:ext cx="3079201" cy="51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5663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44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6" name="Google Shape;446;p44:notes"/>
          <p:cNvSpPr txBox="1">
            <a:spLocks noGrp="1"/>
          </p:cNvSpPr>
          <p:nvPr>
            <p:ph type="sldNum" idx="12"/>
          </p:nvPr>
        </p:nvSpPr>
        <p:spPr>
          <a:xfrm>
            <a:off x="4023204" y="9720756"/>
            <a:ext cx="3079201" cy="51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40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3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p3:notes"/>
          <p:cNvSpPr txBox="1">
            <a:spLocks noGrp="1"/>
          </p:cNvSpPr>
          <p:nvPr>
            <p:ph type="sldNum" idx="12"/>
          </p:nvPr>
        </p:nvSpPr>
        <p:spPr>
          <a:xfrm>
            <a:off x="4023204" y="9720756"/>
            <a:ext cx="3079201" cy="51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02358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7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0" name="Google Shape;47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58505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8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6" name="Google Shape;47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78572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77a30a30b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g77a30a30b5_0_30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800" cy="40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1" name="Google Shape;541;g77a30a30b5_0_30:notes"/>
          <p:cNvSpPr txBox="1">
            <a:spLocks noGrp="1"/>
          </p:cNvSpPr>
          <p:nvPr>
            <p:ph type="sldNum" idx="12"/>
          </p:nvPr>
        </p:nvSpPr>
        <p:spPr>
          <a:xfrm>
            <a:off x="4023204" y="9720756"/>
            <a:ext cx="30792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8558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77a30a30b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g77a30a30b5_0_24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800" cy="40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4" name="Google Shape;534;g77a30a30b5_0_24:notes"/>
          <p:cNvSpPr txBox="1">
            <a:spLocks noGrp="1"/>
          </p:cNvSpPr>
          <p:nvPr>
            <p:ph type="sldNum" idx="12"/>
          </p:nvPr>
        </p:nvSpPr>
        <p:spPr>
          <a:xfrm>
            <a:off x="4023204" y="9720756"/>
            <a:ext cx="30792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54907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6" name="Google Shape;526;p56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7" name="Google Shape;527;p56:notes"/>
          <p:cNvSpPr txBox="1">
            <a:spLocks noGrp="1"/>
          </p:cNvSpPr>
          <p:nvPr>
            <p:ph type="sldNum" idx="12"/>
          </p:nvPr>
        </p:nvSpPr>
        <p:spPr>
          <a:xfrm>
            <a:off x="4023204" y="9720756"/>
            <a:ext cx="3079201" cy="51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5910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p5:notes"/>
          <p:cNvSpPr txBox="1">
            <a:spLocks noGrp="1"/>
          </p:cNvSpPr>
          <p:nvPr>
            <p:ph type="sldNum" idx="12"/>
          </p:nvPr>
        </p:nvSpPr>
        <p:spPr>
          <a:xfrm>
            <a:off x="4023204" y="9720756"/>
            <a:ext cx="3079201" cy="51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78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900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6" name="Google Shape;15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5106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6" name="Google Shape;15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3300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5315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:notes"/>
          <p:cNvSpPr txBox="1">
            <a:spLocks noGrp="1"/>
          </p:cNvSpPr>
          <p:nvPr>
            <p:ph type="body" idx="1"/>
          </p:nvPr>
        </p:nvSpPr>
        <p:spPr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79525"/>
            <a:ext cx="60753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74589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bg>
      <p:bgPr>
        <a:solidFill>
          <a:schemeClr val="dk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0"/>
          <p:cNvSpPr/>
          <p:nvPr/>
        </p:nvSpPr>
        <p:spPr>
          <a:xfrm>
            <a:off x="0" y="5970588"/>
            <a:ext cx="12061825" cy="8874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60"/>
          <p:cNvSpPr/>
          <p:nvPr/>
        </p:nvSpPr>
        <p:spPr>
          <a:xfrm>
            <a:off x="-12700" y="6053138"/>
            <a:ext cx="2968625" cy="712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60"/>
          <p:cNvSpPr/>
          <p:nvPr/>
        </p:nvSpPr>
        <p:spPr>
          <a:xfrm>
            <a:off x="3111500" y="6043613"/>
            <a:ext cx="8950325" cy="714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60"/>
          <p:cNvSpPr txBox="1">
            <a:spLocks noGrp="1"/>
          </p:cNvSpPr>
          <p:nvPr>
            <p:ph type="ctrTitle"/>
          </p:nvPr>
        </p:nvSpPr>
        <p:spPr>
          <a:xfrm>
            <a:off x="3115971" y="4038600"/>
            <a:ext cx="8543793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0"/>
          <p:cNvSpPr txBox="1">
            <a:spLocks noGrp="1"/>
          </p:cNvSpPr>
          <p:nvPr>
            <p:ph type="subTitle" idx="1"/>
          </p:nvPr>
        </p:nvSpPr>
        <p:spPr>
          <a:xfrm>
            <a:off x="3115972" y="6050037"/>
            <a:ext cx="884533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0"/>
          <p:cNvSpPr txBox="1">
            <a:spLocks noGrp="1"/>
          </p:cNvSpPr>
          <p:nvPr>
            <p:ph type="dt" idx="10"/>
          </p:nvPr>
        </p:nvSpPr>
        <p:spPr>
          <a:xfrm>
            <a:off x="100013" y="6069013"/>
            <a:ext cx="271462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mtClean="0"/>
              <a:t>11/06/2020</a:t>
            </a:r>
            <a:endParaRPr/>
          </a:p>
        </p:txBody>
      </p:sp>
      <p:sp>
        <p:nvSpPr>
          <p:cNvPr id="25" name="Google Shape;25;p60"/>
          <p:cNvSpPr txBox="1">
            <a:spLocks noGrp="1"/>
          </p:cNvSpPr>
          <p:nvPr>
            <p:ph type="ftr" idx="11"/>
          </p:nvPr>
        </p:nvSpPr>
        <p:spPr>
          <a:xfrm>
            <a:off x="4086696" y="548680"/>
            <a:ext cx="7573068" cy="43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" name="Google Shape;26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0792" y="188640"/>
            <a:ext cx="3671888" cy="877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magine con didascalia" type="picTx">
  <p:cSld name="PICTURE_WITH_CAPTION_TEXT">
    <p:bg>
      <p:bgPr>
        <a:noFill/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8"/>
          <p:cNvSpPr/>
          <p:nvPr/>
        </p:nvSpPr>
        <p:spPr>
          <a:xfrm>
            <a:off x="-12700" y="4572000"/>
            <a:ext cx="12061825" cy="8874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68"/>
          <p:cNvSpPr/>
          <p:nvPr/>
        </p:nvSpPr>
        <p:spPr>
          <a:xfrm>
            <a:off x="-12700" y="4664075"/>
            <a:ext cx="1930400" cy="712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68"/>
          <p:cNvSpPr/>
          <p:nvPr/>
        </p:nvSpPr>
        <p:spPr>
          <a:xfrm>
            <a:off x="2038350" y="4654550"/>
            <a:ext cx="10023475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68"/>
          <p:cNvSpPr/>
          <p:nvPr/>
        </p:nvSpPr>
        <p:spPr>
          <a:xfrm>
            <a:off x="1909763" y="0"/>
            <a:ext cx="133350" cy="6867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68"/>
          <p:cNvSpPr txBox="1">
            <a:spLocks noGrp="1"/>
          </p:cNvSpPr>
          <p:nvPr>
            <p:ph type="body" idx="1"/>
          </p:nvPr>
        </p:nvSpPr>
        <p:spPr>
          <a:xfrm>
            <a:off x="2110819" y="5486400"/>
            <a:ext cx="964946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20"/>
              <a:buFont typeface="Twentieth Century"/>
              <a:buNone/>
              <a:defRPr sz="1700"/>
            </a:lvl1pPr>
            <a:lvl2pPr marL="914400" lvl="1" indent="-228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840"/>
              <a:buFont typeface="Twentieth Century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50"/>
              <a:buFont typeface="Twentieth Century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675"/>
              <a:buFont typeface="Twentieth Century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585"/>
              <a:buFont typeface="Twentieth Century"/>
              <a:buNone/>
              <a:defRPr sz="9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92" name="Google Shape;92;p68"/>
          <p:cNvSpPr txBox="1">
            <a:spLocks noGrp="1"/>
          </p:cNvSpPr>
          <p:nvPr>
            <p:ph type="title"/>
          </p:nvPr>
        </p:nvSpPr>
        <p:spPr>
          <a:xfrm>
            <a:off x="2110819" y="4648200"/>
            <a:ext cx="964946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wentieth Century"/>
              <a:buNone/>
              <a:defRPr sz="28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8"/>
          <p:cNvSpPr>
            <a:spLocks noGrp="1"/>
          </p:cNvSpPr>
          <p:nvPr>
            <p:ph type="pic" idx="2"/>
          </p:nvPr>
        </p:nvSpPr>
        <p:spPr>
          <a:xfrm>
            <a:off x="2058551" y="0"/>
            <a:ext cx="10003274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94" name="Google Shape;94;p68"/>
          <p:cNvSpPr txBox="1">
            <a:spLocks noGrp="1"/>
          </p:cNvSpPr>
          <p:nvPr>
            <p:ph type="dt" idx="10"/>
          </p:nvPr>
        </p:nvSpPr>
        <p:spPr>
          <a:xfrm>
            <a:off x="8242300" y="6248400"/>
            <a:ext cx="3517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mtClean="0"/>
              <a:t>11/06/2020</a:t>
            </a:r>
            <a:endParaRPr/>
          </a:p>
        </p:txBody>
      </p:sp>
      <p:sp>
        <p:nvSpPr>
          <p:cNvPr id="95" name="Google Shape;95;p68"/>
          <p:cNvSpPr txBox="1">
            <a:spLocks noGrp="1"/>
          </p:cNvSpPr>
          <p:nvPr>
            <p:ph type="sldNum" idx="12"/>
          </p:nvPr>
        </p:nvSpPr>
        <p:spPr>
          <a:xfrm>
            <a:off x="0" y="4667250"/>
            <a:ext cx="1909763" cy="66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9"/>
          <p:cNvSpPr txBox="1">
            <a:spLocks noGrp="1"/>
          </p:cNvSpPr>
          <p:nvPr>
            <p:ph type="title"/>
          </p:nvPr>
        </p:nvSpPr>
        <p:spPr>
          <a:xfrm>
            <a:off x="804863" y="228600"/>
            <a:ext cx="10753725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9"/>
          <p:cNvSpPr txBox="1">
            <a:spLocks noGrp="1"/>
          </p:cNvSpPr>
          <p:nvPr>
            <p:ph type="body" idx="1"/>
          </p:nvPr>
        </p:nvSpPr>
        <p:spPr>
          <a:xfrm rot="5400000">
            <a:off x="3922712" y="-1514474"/>
            <a:ext cx="4525963" cy="1075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99" name="Google Shape;99;p69"/>
          <p:cNvSpPr txBox="1">
            <a:spLocks noGrp="1"/>
          </p:cNvSpPr>
          <p:nvPr>
            <p:ph type="dt" idx="10"/>
          </p:nvPr>
        </p:nvSpPr>
        <p:spPr>
          <a:xfrm>
            <a:off x="10135368" y="6248401"/>
            <a:ext cx="1423220" cy="34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mtClean="0"/>
              <a:t>11/06/2020</a:t>
            </a:r>
            <a:endParaRPr/>
          </a:p>
        </p:txBody>
      </p:sp>
      <p:sp>
        <p:nvSpPr>
          <p:cNvPr id="100" name="Google Shape;100;p69"/>
          <p:cNvSpPr txBox="1">
            <a:spLocks noGrp="1"/>
          </p:cNvSpPr>
          <p:nvPr>
            <p:ph type="sldNum" idx="12"/>
          </p:nvPr>
        </p:nvSpPr>
        <p:spPr>
          <a:xfrm>
            <a:off x="0" y="1271588"/>
            <a:ext cx="703263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olo e testo verticale" type="vertTitleAndTx">
  <p:cSld name="VERTICAL_TITLE_AND_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0"/>
          <p:cNvSpPr/>
          <p:nvPr/>
        </p:nvSpPr>
        <p:spPr>
          <a:xfrm>
            <a:off x="8042275" y="0"/>
            <a:ext cx="42227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70"/>
          <p:cNvSpPr/>
          <p:nvPr/>
        </p:nvSpPr>
        <p:spPr>
          <a:xfrm>
            <a:off x="8102600" y="609600"/>
            <a:ext cx="301625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70"/>
          <p:cNvSpPr/>
          <p:nvPr/>
        </p:nvSpPr>
        <p:spPr>
          <a:xfrm>
            <a:off x="8102600" y="0"/>
            <a:ext cx="301625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70"/>
          <p:cNvSpPr txBox="1">
            <a:spLocks noGrp="1"/>
          </p:cNvSpPr>
          <p:nvPr>
            <p:ph type="title"/>
          </p:nvPr>
        </p:nvSpPr>
        <p:spPr>
          <a:xfrm rot="5400000">
            <a:off x="7242982" y="2010927"/>
            <a:ext cx="5516563" cy="271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70"/>
          <p:cNvSpPr txBox="1">
            <a:spLocks noGrp="1"/>
          </p:cNvSpPr>
          <p:nvPr>
            <p:ph type="body" idx="1"/>
          </p:nvPr>
        </p:nvSpPr>
        <p:spPr>
          <a:xfrm rot="5400000">
            <a:off x="1513614" y="-300923"/>
            <a:ext cx="5516564" cy="733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07" name="Google Shape;107;p70"/>
          <p:cNvSpPr txBox="1">
            <a:spLocks noGrp="1"/>
          </p:cNvSpPr>
          <p:nvPr>
            <p:ph type="dt" idx="10"/>
          </p:nvPr>
        </p:nvSpPr>
        <p:spPr>
          <a:xfrm>
            <a:off x="8643938" y="6248400"/>
            <a:ext cx="29146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mtClean="0"/>
              <a:t>11/06/2020</a:t>
            </a:r>
            <a:endParaRPr/>
          </a:p>
        </p:txBody>
      </p:sp>
      <p:sp>
        <p:nvSpPr>
          <p:cNvPr id="108" name="Google Shape;108;p70"/>
          <p:cNvSpPr txBox="1">
            <a:spLocks noGrp="1"/>
          </p:cNvSpPr>
          <p:nvPr>
            <p:ph type="sldNum" idx="12"/>
          </p:nvPr>
        </p:nvSpPr>
        <p:spPr>
          <a:xfrm rot="5400000">
            <a:off x="7985919" y="105569"/>
            <a:ext cx="533400" cy="32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1"/>
          <p:cNvSpPr txBox="1">
            <a:spLocks noGrp="1"/>
          </p:cNvSpPr>
          <p:nvPr>
            <p:ph type="title"/>
          </p:nvPr>
        </p:nvSpPr>
        <p:spPr>
          <a:xfrm>
            <a:off x="808142" y="228600"/>
            <a:ext cx="10755127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1"/>
          <p:cNvSpPr txBox="1">
            <a:spLocks noGrp="1"/>
          </p:cNvSpPr>
          <p:nvPr>
            <p:ph type="body" idx="1"/>
          </p:nvPr>
        </p:nvSpPr>
        <p:spPr>
          <a:xfrm>
            <a:off x="808142" y="1600200"/>
            <a:ext cx="10755127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9" name="Google Shape;39;p61"/>
          <p:cNvSpPr txBox="1">
            <a:spLocks noGrp="1"/>
          </p:cNvSpPr>
          <p:nvPr>
            <p:ph type="dt" idx="10"/>
          </p:nvPr>
        </p:nvSpPr>
        <p:spPr>
          <a:xfrm>
            <a:off x="10135368" y="6248401"/>
            <a:ext cx="1423220" cy="34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mtClean="0"/>
              <a:t>11/06/2020</a:t>
            </a:r>
            <a:endParaRPr/>
          </a:p>
        </p:txBody>
      </p:sp>
      <p:sp>
        <p:nvSpPr>
          <p:cNvPr id="40" name="Google Shape;40;p61"/>
          <p:cNvSpPr txBox="1">
            <a:spLocks noGrp="1"/>
          </p:cNvSpPr>
          <p:nvPr>
            <p:ph type="sldNum" idx="12"/>
          </p:nvPr>
        </p:nvSpPr>
        <p:spPr>
          <a:xfrm>
            <a:off x="0" y="1271588"/>
            <a:ext cx="703263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845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1"/>
          <p:cNvSpPr txBox="1">
            <a:spLocks noGrp="1"/>
          </p:cNvSpPr>
          <p:nvPr>
            <p:ph type="title"/>
          </p:nvPr>
        </p:nvSpPr>
        <p:spPr>
          <a:xfrm>
            <a:off x="808142" y="228600"/>
            <a:ext cx="10755127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1"/>
          <p:cNvSpPr txBox="1">
            <a:spLocks noGrp="1"/>
          </p:cNvSpPr>
          <p:nvPr>
            <p:ph type="body" idx="1"/>
          </p:nvPr>
        </p:nvSpPr>
        <p:spPr>
          <a:xfrm>
            <a:off x="808142" y="1600200"/>
            <a:ext cx="10755127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9" name="Google Shape;39;p61"/>
          <p:cNvSpPr txBox="1">
            <a:spLocks noGrp="1"/>
          </p:cNvSpPr>
          <p:nvPr>
            <p:ph type="dt" idx="10"/>
          </p:nvPr>
        </p:nvSpPr>
        <p:spPr>
          <a:xfrm>
            <a:off x="10135368" y="6248401"/>
            <a:ext cx="1423220" cy="34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mtClean="0"/>
              <a:t>11/06/2020</a:t>
            </a:r>
            <a:endParaRPr/>
          </a:p>
        </p:txBody>
      </p:sp>
      <p:sp>
        <p:nvSpPr>
          <p:cNvPr id="40" name="Google Shape;40;p61"/>
          <p:cNvSpPr txBox="1">
            <a:spLocks noGrp="1"/>
          </p:cNvSpPr>
          <p:nvPr>
            <p:ph type="sldNum" idx="12"/>
          </p:nvPr>
        </p:nvSpPr>
        <p:spPr>
          <a:xfrm>
            <a:off x="0" y="1271588"/>
            <a:ext cx="703263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bg>
      <p:bgPr>
        <a:solidFill>
          <a:schemeClr val="dk2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9"/>
          <p:cNvSpPr/>
          <p:nvPr/>
        </p:nvSpPr>
        <p:spPr>
          <a:xfrm>
            <a:off x="0" y="5970588"/>
            <a:ext cx="12061825" cy="8874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9"/>
          <p:cNvSpPr/>
          <p:nvPr/>
        </p:nvSpPr>
        <p:spPr>
          <a:xfrm>
            <a:off x="-12700" y="6053138"/>
            <a:ext cx="2968625" cy="712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59"/>
          <p:cNvSpPr/>
          <p:nvPr/>
        </p:nvSpPr>
        <p:spPr>
          <a:xfrm>
            <a:off x="3111500" y="6043613"/>
            <a:ext cx="8950325" cy="714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9"/>
          <p:cNvSpPr txBox="1">
            <a:spLocks noGrp="1"/>
          </p:cNvSpPr>
          <p:nvPr>
            <p:ph type="ctrTitle"/>
          </p:nvPr>
        </p:nvSpPr>
        <p:spPr>
          <a:xfrm>
            <a:off x="3115971" y="4038600"/>
            <a:ext cx="8543793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9"/>
          <p:cNvSpPr txBox="1">
            <a:spLocks noGrp="1"/>
          </p:cNvSpPr>
          <p:nvPr>
            <p:ph type="subTitle" idx="1"/>
          </p:nvPr>
        </p:nvSpPr>
        <p:spPr>
          <a:xfrm>
            <a:off x="3115972" y="6050037"/>
            <a:ext cx="884533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9"/>
          <p:cNvSpPr txBox="1">
            <a:spLocks noGrp="1"/>
          </p:cNvSpPr>
          <p:nvPr>
            <p:ph type="dt" idx="10"/>
          </p:nvPr>
        </p:nvSpPr>
        <p:spPr>
          <a:xfrm>
            <a:off x="100013" y="6069013"/>
            <a:ext cx="271462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mtClean="0"/>
              <a:t>11/06/2020</a:t>
            </a:r>
            <a:endParaRPr/>
          </a:p>
        </p:txBody>
      </p:sp>
      <p:sp>
        <p:nvSpPr>
          <p:cNvPr id="48" name="Google Shape;48;p59"/>
          <p:cNvSpPr txBox="1">
            <a:spLocks noGrp="1"/>
          </p:cNvSpPr>
          <p:nvPr>
            <p:ph type="ftr" idx="11"/>
          </p:nvPr>
        </p:nvSpPr>
        <p:spPr>
          <a:xfrm>
            <a:off x="4086696" y="548680"/>
            <a:ext cx="7573068" cy="43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9" name="Google Shape;49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0792" y="188640"/>
            <a:ext cx="3671888" cy="877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estazione sezione" type="secHead">
  <p:cSld name="SECTION_HEADER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2"/>
          <p:cNvSpPr/>
          <p:nvPr/>
        </p:nvSpPr>
        <p:spPr>
          <a:xfrm>
            <a:off x="0" y="1524000"/>
            <a:ext cx="12061825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62"/>
          <p:cNvSpPr/>
          <p:nvPr/>
        </p:nvSpPr>
        <p:spPr>
          <a:xfrm>
            <a:off x="0" y="1600200"/>
            <a:ext cx="170815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2"/>
          <p:cNvSpPr/>
          <p:nvPr/>
        </p:nvSpPr>
        <p:spPr>
          <a:xfrm>
            <a:off x="1809750" y="1600200"/>
            <a:ext cx="10252075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62"/>
          <p:cNvSpPr txBox="1">
            <a:spLocks noGrp="1"/>
          </p:cNvSpPr>
          <p:nvPr>
            <p:ph type="body" idx="1"/>
          </p:nvPr>
        </p:nvSpPr>
        <p:spPr>
          <a:xfrm>
            <a:off x="1809274" y="2743200"/>
            <a:ext cx="9396079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80"/>
              <a:buNone/>
              <a:defRPr sz="28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5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55" name="Google Shape;55;p62"/>
          <p:cNvSpPr txBox="1">
            <a:spLocks noGrp="1"/>
          </p:cNvSpPr>
          <p:nvPr>
            <p:ph type="title"/>
          </p:nvPr>
        </p:nvSpPr>
        <p:spPr>
          <a:xfrm>
            <a:off x="1809274" y="1600200"/>
            <a:ext cx="10051521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wentieth Century"/>
              <a:buNone/>
              <a:defRPr sz="4400" b="0" cap="none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2"/>
          <p:cNvSpPr txBox="1">
            <a:spLocks noGrp="1"/>
          </p:cNvSpPr>
          <p:nvPr>
            <p:ph type="dt" idx="10"/>
          </p:nvPr>
        </p:nvSpPr>
        <p:spPr>
          <a:xfrm>
            <a:off x="10135368" y="6248401"/>
            <a:ext cx="1423220" cy="34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mtClean="0"/>
              <a:t>11/06/2020</a:t>
            </a:r>
            <a:endParaRPr/>
          </a:p>
        </p:txBody>
      </p:sp>
      <p:sp>
        <p:nvSpPr>
          <p:cNvPr id="57" name="Google Shape;57;p62"/>
          <p:cNvSpPr txBox="1">
            <a:spLocks noGrp="1"/>
          </p:cNvSpPr>
          <p:nvPr>
            <p:ph type="sldNum" idx="12"/>
          </p:nvPr>
        </p:nvSpPr>
        <p:spPr>
          <a:xfrm>
            <a:off x="0" y="1752600"/>
            <a:ext cx="170815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58" name="Google Shape;58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8264" y="6165304"/>
            <a:ext cx="2046909" cy="489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3"/>
          <p:cNvSpPr txBox="1">
            <a:spLocks noGrp="1"/>
          </p:cNvSpPr>
          <p:nvPr>
            <p:ph type="title"/>
          </p:nvPr>
        </p:nvSpPr>
        <p:spPr>
          <a:xfrm>
            <a:off x="804863" y="228600"/>
            <a:ext cx="10753725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3"/>
          <p:cNvSpPr txBox="1">
            <a:spLocks noGrp="1"/>
          </p:cNvSpPr>
          <p:nvPr>
            <p:ph type="body" idx="1"/>
          </p:nvPr>
        </p:nvSpPr>
        <p:spPr>
          <a:xfrm>
            <a:off x="804121" y="1589567"/>
            <a:ext cx="512627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2" name="Google Shape;62;p63"/>
          <p:cNvSpPr txBox="1">
            <a:spLocks noGrp="1"/>
          </p:cNvSpPr>
          <p:nvPr>
            <p:ph type="body" idx="2"/>
          </p:nvPr>
        </p:nvSpPr>
        <p:spPr>
          <a:xfrm>
            <a:off x="6390895" y="1589567"/>
            <a:ext cx="512627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3" name="Google Shape;63;p63"/>
          <p:cNvSpPr txBox="1">
            <a:spLocks noGrp="1"/>
          </p:cNvSpPr>
          <p:nvPr>
            <p:ph type="dt" idx="10"/>
          </p:nvPr>
        </p:nvSpPr>
        <p:spPr>
          <a:xfrm>
            <a:off x="10135368" y="6248401"/>
            <a:ext cx="1423220" cy="34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mtClean="0"/>
              <a:t>11/06/2020</a:t>
            </a:r>
            <a:endParaRPr/>
          </a:p>
        </p:txBody>
      </p:sp>
      <p:sp>
        <p:nvSpPr>
          <p:cNvPr id="64" name="Google Shape;64;p63"/>
          <p:cNvSpPr txBox="1">
            <a:spLocks noGrp="1"/>
          </p:cNvSpPr>
          <p:nvPr>
            <p:ph type="sldNum" idx="12"/>
          </p:nvPr>
        </p:nvSpPr>
        <p:spPr>
          <a:xfrm>
            <a:off x="0" y="1271588"/>
            <a:ext cx="703263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4"/>
          <p:cNvSpPr txBox="1">
            <a:spLocks noGrp="1"/>
          </p:cNvSpPr>
          <p:nvPr>
            <p:ph type="title"/>
          </p:nvPr>
        </p:nvSpPr>
        <p:spPr>
          <a:xfrm>
            <a:off x="703607" y="273050"/>
            <a:ext cx="10755127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4"/>
          <p:cNvSpPr txBox="1">
            <a:spLocks noGrp="1"/>
          </p:cNvSpPr>
          <p:nvPr>
            <p:ph type="body" idx="1"/>
          </p:nvPr>
        </p:nvSpPr>
        <p:spPr>
          <a:xfrm>
            <a:off x="804121" y="2438400"/>
            <a:ext cx="5126276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8" name="Google Shape;68;p64"/>
          <p:cNvSpPr txBox="1">
            <a:spLocks noGrp="1"/>
          </p:cNvSpPr>
          <p:nvPr>
            <p:ph type="body" idx="2"/>
          </p:nvPr>
        </p:nvSpPr>
        <p:spPr>
          <a:xfrm>
            <a:off x="6332458" y="2438400"/>
            <a:ext cx="5126276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9" name="Google Shape;69;p64"/>
          <p:cNvSpPr txBox="1">
            <a:spLocks noGrp="1"/>
          </p:cNvSpPr>
          <p:nvPr>
            <p:ph type="body" idx="3"/>
          </p:nvPr>
        </p:nvSpPr>
        <p:spPr>
          <a:xfrm>
            <a:off x="804121" y="1752600"/>
            <a:ext cx="5126276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Font typeface="Twentieth Century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0" name="Google Shape;70;p64"/>
          <p:cNvSpPr txBox="1">
            <a:spLocks noGrp="1"/>
          </p:cNvSpPr>
          <p:nvPr>
            <p:ph type="body" idx="4"/>
          </p:nvPr>
        </p:nvSpPr>
        <p:spPr>
          <a:xfrm>
            <a:off x="6332458" y="1752600"/>
            <a:ext cx="5126276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Font typeface="Twentieth Century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1" name="Google Shape;71;p64"/>
          <p:cNvSpPr txBox="1">
            <a:spLocks noGrp="1"/>
          </p:cNvSpPr>
          <p:nvPr>
            <p:ph type="dt" idx="10"/>
          </p:nvPr>
        </p:nvSpPr>
        <p:spPr>
          <a:xfrm>
            <a:off x="10135368" y="6248401"/>
            <a:ext cx="1423220" cy="34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mtClean="0"/>
              <a:t>11/06/2020</a:t>
            </a:r>
            <a:endParaRPr/>
          </a:p>
        </p:txBody>
      </p:sp>
      <p:sp>
        <p:nvSpPr>
          <p:cNvPr id="72" name="Google Shape;72;p64"/>
          <p:cNvSpPr txBox="1">
            <a:spLocks noGrp="1"/>
          </p:cNvSpPr>
          <p:nvPr>
            <p:ph type="sldNum" idx="12"/>
          </p:nvPr>
        </p:nvSpPr>
        <p:spPr>
          <a:xfrm>
            <a:off x="0" y="1271588"/>
            <a:ext cx="703263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5"/>
          <p:cNvSpPr txBox="1">
            <a:spLocks noGrp="1"/>
          </p:cNvSpPr>
          <p:nvPr>
            <p:ph type="title"/>
          </p:nvPr>
        </p:nvSpPr>
        <p:spPr>
          <a:xfrm>
            <a:off x="804863" y="228600"/>
            <a:ext cx="10753725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5"/>
          <p:cNvSpPr txBox="1">
            <a:spLocks noGrp="1"/>
          </p:cNvSpPr>
          <p:nvPr>
            <p:ph type="dt" idx="10"/>
          </p:nvPr>
        </p:nvSpPr>
        <p:spPr>
          <a:xfrm>
            <a:off x="10135368" y="6248401"/>
            <a:ext cx="1423220" cy="34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mtClean="0"/>
              <a:t>11/06/2020</a:t>
            </a:r>
            <a:endParaRPr/>
          </a:p>
        </p:txBody>
      </p:sp>
      <p:sp>
        <p:nvSpPr>
          <p:cNvPr id="76" name="Google Shape;76;p65"/>
          <p:cNvSpPr txBox="1">
            <a:spLocks noGrp="1"/>
          </p:cNvSpPr>
          <p:nvPr>
            <p:ph type="sldNum" idx="12"/>
          </p:nvPr>
        </p:nvSpPr>
        <p:spPr>
          <a:xfrm>
            <a:off x="0" y="1271588"/>
            <a:ext cx="703263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7"/>
          <p:cNvSpPr txBox="1">
            <a:spLocks noGrp="1"/>
          </p:cNvSpPr>
          <p:nvPr>
            <p:ph type="title"/>
          </p:nvPr>
        </p:nvSpPr>
        <p:spPr>
          <a:xfrm>
            <a:off x="804122" y="273050"/>
            <a:ext cx="10654612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  <a:defRPr sz="4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7"/>
          <p:cNvSpPr txBox="1">
            <a:spLocks noGrp="1"/>
          </p:cNvSpPr>
          <p:nvPr>
            <p:ph type="body" idx="1"/>
          </p:nvPr>
        </p:nvSpPr>
        <p:spPr>
          <a:xfrm>
            <a:off x="804122" y="1752600"/>
            <a:ext cx="2110819" cy="4343400"/>
          </a:xfrm>
          <a:prstGeom prst="rect">
            <a:avLst/>
          </a:prstGeom>
          <a:solidFill>
            <a:schemeClr val="accent2"/>
          </a:solidFill>
          <a:ln w="50800" cap="sq" cmpd="dbl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82875" rIns="137150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None/>
              <a:def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67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58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3" name="Google Shape;83;p67"/>
          <p:cNvSpPr txBox="1">
            <a:spLocks noGrp="1"/>
          </p:cNvSpPr>
          <p:nvPr>
            <p:ph type="body" idx="2"/>
          </p:nvPr>
        </p:nvSpPr>
        <p:spPr>
          <a:xfrm>
            <a:off x="3115971" y="1752600"/>
            <a:ext cx="8443278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4" name="Google Shape;84;p67"/>
          <p:cNvSpPr txBox="1">
            <a:spLocks noGrp="1"/>
          </p:cNvSpPr>
          <p:nvPr>
            <p:ph type="dt" idx="10"/>
          </p:nvPr>
        </p:nvSpPr>
        <p:spPr>
          <a:xfrm>
            <a:off x="10135368" y="6248401"/>
            <a:ext cx="1423220" cy="34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mtClean="0"/>
              <a:t>11/06/2020</a:t>
            </a:r>
            <a:endParaRPr/>
          </a:p>
        </p:txBody>
      </p:sp>
      <p:sp>
        <p:nvSpPr>
          <p:cNvPr id="85" name="Google Shape;85;p67"/>
          <p:cNvSpPr txBox="1">
            <a:spLocks noGrp="1"/>
          </p:cNvSpPr>
          <p:nvPr>
            <p:ph type="sldNum" idx="12"/>
          </p:nvPr>
        </p:nvSpPr>
        <p:spPr>
          <a:xfrm>
            <a:off x="0" y="1271588"/>
            <a:ext cx="703263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8"/>
          <p:cNvSpPr txBox="1">
            <a:spLocks noGrp="1"/>
          </p:cNvSpPr>
          <p:nvPr>
            <p:ph type="title"/>
          </p:nvPr>
        </p:nvSpPr>
        <p:spPr>
          <a:xfrm>
            <a:off x="804863" y="228600"/>
            <a:ext cx="10753725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1" name="Google Shape;11;p58"/>
          <p:cNvSpPr txBox="1">
            <a:spLocks noGrp="1"/>
          </p:cNvSpPr>
          <p:nvPr>
            <p:ph type="body" idx="1"/>
          </p:nvPr>
        </p:nvSpPr>
        <p:spPr>
          <a:xfrm>
            <a:off x="808038" y="1600200"/>
            <a:ext cx="1075531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909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4169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3813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2" name="Google Shape;12;p58"/>
          <p:cNvSpPr txBox="1">
            <a:spLocks noGrp="1"/>
          </p:cNvSpPr>
          <p:nvPr>
            <p:ph type="ftr" idx="11"/>
          </p:nvPr>
        </p:nvSpPr>
        <p:spPr>
          <a:xfrm>
            <a:off x="2286496" y="6248400"/>
            <a:ext cx="9289032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548BB7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548B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8"/>
          <p:cNvSpPr/>
          <p:nvPr/>
        </p:nvSpPr>
        <p:spPr>
          <a:xfrm>
            <a:off x="0" y="1235075"/>
            <a:ext cx="12061825" cy="319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58"/>
          <p:cNvSpPr/>
          <p:nvPr/>
        </p:nvSpPr>
        <p:spPr>
          <a:xfrm>
            <a:off x="0" y="1279525"/>
            <a:ext cx="703263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58"/>
          <p:cNvSpPr/>
          <p:nvPr/>
        </p:nvSpPr>
        <p:spPr>
          <a:xfrm>
            <a:off x="779463" y="1279525"/>
            <a:ext cx="11282362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58"/>
          <p:cNvSpPr txBox="1">
            <a:spLocks noGrp="1"/>
          </p:cNvSpPr>
          <p:nvPr>
            <p:ph type="sldNum" idx="12"/>
          </p:nvPr>
        </p:nvSpPr>
        <p:spPr>
          <a:xfrm>
            <a:off x="0" y="1271588"/>
            <a:ext cx="703263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17" name="Google Shape;17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264" y="6165304"/>
            <a:ext cx="2046909" cy="48938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2" r:id="rId2"/>
  </p:sldLayoutIdLst>
  <p:hf sldNum="0"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7"/>
          <p:cNvSpPr txBox="1">
            <a:spLocks noGrp="1"/>
          </p:cNvSpPr>
          <p:nvPr>
            <p:ph type="title"/>
          </p:nvPr>
        </p:nvSpPr>
        <p:spPr>
          <a:xfrm>
            <a:off x="804863" y="228600"/>
            <a:ext cx="10753725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9" name="Google Shape;29;p57"/>
          <p:cNvSpPr txBox="1">
            <a:spLocks noGrp="1"/>
          </p:cNvSpPr>
          <p:nvPr>
            <p:ph type="body" idx="1"/>
          </p:nvPr>
        </p:nvSpPr>
        <p:spPr>
          <a:xfrm>
            <a:off x="808038" y="1600200"/>
            <a:ext cx="1075531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909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4169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3813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30" name="Google Shape;30;p57"/>
          <p:cNvSpPr txBox="1">
            <a:spLocks noGrp="1"/>
          </p:cNvSpPr>
          <p:nvPr>
            <p:ph type="ftr" idx="11"/>
          </p:nvPr>
        </p:nvSpPr>
        <p:spPr>
          <a:xfrm>
            <a:off x="2286496" y="6248400"/>
            <a:ext cx="9289032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548BB7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548B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57"/>
          <p:cNvSpPr/>
          <p:nvPr/>
        </p:nvSpPr>
        <p:spPr>
          <a:xfrm>
            <a:off x="0" y="1235075"/>
            <a:ext cx="12061825" cy="319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57"/>
          <p:cNvSpPr/>
          <p:nvPr/>
        </p:nvSpPr>
        <p:spPr>
          <a:xfrm>
            <a:off x="0" y="1279525"/>
            <a:ext cx="703263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57"/>
          <p:cNvSpPr/>
          <p:nvPr/>
        </p:nvSpPr>
        <p:spPr>
          <a:xfrm>
            <a:off x="779463" y="1279525"/>
            <a:ext cx="11282362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57"/>
          <p:cNvSpPr txBox="1">
            <a:spLocks noGrp="1"/>
          </p:cNvSpPr>
          <p:nvPr>
            <p:ph type="sldNum" idx="12"/>
          </p:nvPr>
        </p:nvSpPr>
        <p:spPr>
          <a:xfrm>
            <a:off x="0" y="1271588"/>
            <a:ext cx="703263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35" name="Google Shape;35;p5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98264" y="6165304"/>
            <a:ext cx="2046909" cy="48938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0" r:id="rId9"/>
    <p:sldLayoutId id="2147483661" r:id="rId10"/>
  </p:sldLayoutIdLst>
  <p:hf sldNum="0"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verifichepa.infocamere.it/vepa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soedu.it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comunicazione@assoedu.it" TargetMode="External"/><Relationship Id="rId4" Type="http://schemas.openxmlformats.org/officeDocument/2006/relationships/hyperlink" Target="https://www.assoedu.it/sportello-pon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soedu.it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comunicazione@assoedu.it" TargetMode="External"/><Relationship Id="rId4" Type="http://schemas.openxmlformats.org/officeDocument/2006/relationships/hyperlink" Target="https://www.assoedu.it/sportello-pon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xfirm.it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r.gobbo@assoedu.it" TargetMode="External"/><Relationship Id="rId4" Type="http://schemas.openxmlformats.org/officeDocument/2006/relationships/hyperlink" Target="mailto:oxfirm@oxfirm.it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"/>
          <p:cNvSpPr/>
          <p:nvPr/>
        </p:nvSpPr>
        <p:spPr>
          <a:xfrm>
            <a:off x="1062360" y="3068960"/>
            <a:ext cx="10657184" cy="298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779713" marR="0" lvl="0" indent="-277971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Rossella Gobbo - Presidente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79713" marR="0" lvl="0" indent="-27797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 siamo…..cosa facciamo…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79713" marR="0" lvl="0" indent="-27797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79713" marR="0" lvl="0" indent="-27797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 OBIETTIVO AMBIZIOSO </a:t>
            </a:r>
            <a:r>
              <a:rPr lang="it-IT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….. ma concretamente realizzabile: Produttori e Fornitori Education UNITI </a:t>
            </a:r>
            <a:r>
              <a:rPr lang="it-IT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 un progetto comune</a:t>
            </a:r>
            <a:r>
              <a:rPr lang="it-IT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comprendere e soddisfare le esigenze delle scuole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79713" marR="0" lvl="0" indent="-27797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 SCOPO</a:t>
            </a:r>
            <a:r>
              <a:rPr lang="it-IT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 Promuovere e sviluppare l'utilizzo consapevole delle tecnologie come strumento didattico, diffondendo anche attraverso le istituzioni pubbliche, le buone pratiche per il tramite della ricerca e dello sviluppo di nuove soluzioni.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1" descr="home-page-assoedu.png"/>
          <p:cNvPicPr preferRelativeResize="0"/>
          <p:nvPr/>
        </p:nvPicPr>
        <p:blipFill rotWithShape="1">
          <a:blip r:embed="rId3">
            <a:alphaModFix/>
          </a:blip>
          <a:srcRect b="22973"/>
          <a:stretch/>
        </p:blipFill>
        <p:spPr>
          <a:xfrm>
            <a:off x="-26950" y="11707"/>
            <a:ext cx="12103394" cy="30572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t="17774" r="81308" b="5859"/>
          <a:stretch/>
        </p:blipFill>
        <p:spPr>
          <a:xfrm>
            <a:off x="153996" y="1557341"/>
            <a:ext cx="2037435" cy="4680000"/>
          </a:xfrm>
          <a:prstGeom prst="rect">
            <a:avLst/>
          </a:prstGeom>
        </p:spPr>
      </p:pic>
      <p:sp>
        <p:nvSpPr>
          <p:cNvPr id="243" name="Google Shape;243;p17"/>
          <p:cNvSpPr txBox="1">
            <a:spLocks noGrp="1"/>
          </p:cNvSpPr>
          <p:nvPr>
            <p:ph type="title"/>
          </p:nvPr>
        </p:nvSpPr>
        <p:spPr>
          <a:xfrm>
            <a:off x="603090" y="274638"/>
            <a:ext cx="10955497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/>
              <a:t>Piattaforma </a:t>
            </a:r>
            <a:r>
              <a:rPr lang="it-IT" dirty="0" smtClean="0"/>
              <a:t>GPU – DOC Utile</a:t>
            </a:r>
            <a:endParaRPr dirty="0"/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  <p:sp>
        <p:nvSpPr>
          <p:cNvPr id="3" name="Freccia a destra 2"/>
          <p:cNvSpPr/>
          <p:nvPr/>
        </p:nvSpPr>
        <p:spPr>
          <a:xfrm rot="13206051">
            <a:off x="1914523" y="3779902"/>
            <a:ext cx="828675" cy="40005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787648" y="1557211"/>
            <a:ext cx="8770940" cy="4925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3200" dirty="0" smtClean="0"/>
              <a:t>Inserire i valori effettivi delle spese generali: pubblicità, gestione, progettista e collaudatore: si ricorda, per ovviare a problematiche con i revisore, di disporre i pagamenti orari per unità oraria e non frazione.</a:t>
            </a:r>
          </a:p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3200" dirty="0" smtClean="0"/>
              <a:t>Inserire i valori di spesa reale, aggiornare la matrice acquisti e convalida il costo dopo che si è proceduto all’acquisto</a:t>
            </a:r>
          </a:p>
        </p:txBody>
      </p:sp>
    </p:spTree>
    <p:extLst>
      <p:ext uri="{BB962C8B-B14F-4D97-AF65-F5344CB8AC3E}">
        <p14:creationId xmlns:p14="http://schemas.microsoft.com/office/powerpoint/2010/main" val="58871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t="17774" r="81308" b="5859"/>
          <a:stretch/>
        </p:blipFill>
        <p:spPr>
          <a:xfrm>
            <a:off x="153996" y="1557341"/>
            <a:ext cx="2037435" cy="4680000"/>
          </a:xfrm>
          <a:prstGeom prst="rect">
            <a:avLst/>
          </a:prstGeom>
        </p:spPr>
      </p:pic>
      <p:sp>
        <p:nvSpPr>
          <p:cNvPr id="243" name="Google Shape;243;p17"/>
          <p:cNvSpPr txBox="1">
            <a:spLocks noGrp="1"/>
          </p:cNvSpPr>
          <p:nvPr>
            <p:ph type="title"/>
          </p:nvPr>
        </p:nvSpPr>
        <p:spPr>
          <a:xfrm>
            <a:off x="603090" y="274638"/>
            <a:ext cx="10955497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/>
              <a:t>Piattaforma </a:t>
            </a:r>
            <a:r>
              <a:rPr lang="it-IT" dirty="0" smtClean="0"/>
              <a:t>GPU – DOC Utile</a:t>
            </a:r>
            <a:endParaRPr dirty="0"/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  <p:sp>
        <p:nvSpPr>
          <p:cNvPr id="3" name="Freccia a destra 2"/>
          <p:cNvSpPr/>
          <p:nvPr/>
        </p:nvSpPr>
        <p:spPr>
          <a:xfrm rot="13206051">
            <a:off x="1757359" y="4237102"/>
            <a:ext cx="828675" cy="40005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787647" y="1557211"/>
            <a:ext cx="9199563" cy="503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800" dirty="0" smtClean="0"/>
              <a:t>Procedura: </a:t>
            </a:r>
            <a:r>
              <a:rPr lang="it-IT" sz="2800" b="1" dirty="0" smtClean="0"/>
              <a:t>Affido diretto</a:t>
            </a:r>
          </a:p>
          <a:p>
            <a:pPr>
              <a:lnSpc>
                <a:spcPct val="110000"/>
              </a:lnSpc>
            </a:pPr>
            <a:r>
              <a:rPr lang="it-IT" sz="2400" dirty="0" smtClean="0"/>
              <a:t>Documenti da reperire: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400" dirty="0" smtClean="0"/>
              <a:t>Delibera </a:t>
            </a:r>
            <a:r>
              <a:rPr lang="it-IT" sz="2400" dirty="0"/>
              <a:t>del Consiglio di Istituto (</a:t>
            </a:r>
            <a:r>
              <a:rPr lang="it-IT" sz="2400" dirty="0" smtClean="0"/>
              <a:t>se &gt; </a:t>
            </a:r>
            <a:r>
              <a:rPr lang="it-IT" sz="2400" dirty="0"/>
              <a:t>10.000</a:t>
            </a:r>
            <a:r>
              <a:rPr lang="it-IT" sz="2400" dirty="0" smtClean="0"/>
              <a:t>)</a:t>
            </a:r>
            <a:endParaRPr lang="it-IT" sz="2400" dirty="0"/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400" dirty="0"/>
              <a:t>Determina a contrarre		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400" dirty="0" smtClean="0"/>
              <a:t>Richiesta preventivo / </a:t>
            </a:r>
            <a:r>
              <a:rPr lang="it-IT" sz="2400" dirty="0" err="1" smtClean="0"/>
              <a:t>Capiolato</a:t>
            </a:r>
            <a:endParaRPr lang="it-IT" sz="2400" dirty="0"/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400" dirty="0" err="1"/>
              <a:t>Dich</a:t>
            </a:r>
            <a:r>
              <a:rPr lang="it-IT" sz="2400" dirty="0"/>
              <a:t> O.E. per CC/N dedicato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400" dirty="0" err="1"/>
              <a:t>Dich</a:t>
            </a:r>
            <a:r>
              <a:rPr lang="it-IT" sz="2400" dirty="0"/>
              <a:t>. possesso requisiti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400" dirty="0" smtClean="0"/>
              <a:t>DURC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FF0000"/>
                </a:solidFill>
              </a:rPr>
              <a:t>Verifica Regolarità Fiscale (solo agli atti, se importo &gt; 5000)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FF0000"/>
                </a:solidFill>
              </a:rPr>
              <a:t>Casellario giudiziario </a:t>
            </a:r>
            <a:r>
              <a:rPr lang="it-IT" sz="2400" dirty="0">
                <a:solidFill>
                  <a:srgbClr val="FF0000"/>
                </a:solidFill>
              </a:rPr>
              <a:t>(solo agli </a:t>
            </a:r>
            <a:r>
              <a:rPr lang="it-IT" sz="2400" dirty="0" smtClean="0">
                <a:solidFill>
                  <a:srgbClr val="FF0000"/>
                </a:solidFill>
              </a:rPr>
              <a:t>atti, </a:t>
            </a:r>
            <a:r>
              <a:rPr lang="it-IT" sz="2400" dirty="0">
                <a:solidFill>
                  <a:srgbClr val="FF0000"/>
                </a:solidFill>
              </a:rPr>
              <a:t>se importo &gt; 5000</a:t>
            </a:r>
            <a:r>
              <a:rPr lang="it-IT" sz="2400" dirty="0" smtClean="0">
                <a:solidFill>
                  <a:srgbClr val="FF0000"/>
                </a:solidFill>
              </a:rPr>
              <a:t>)</a:t>
            </a:r>
            <a:endParaRPr lang="it-IT" sz="2400" dirty="0">
              <a:solidFill>
                <a:srgbClr val="FF0000"/>
              </a:solidFill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FF0000"/>
                </a:solidFill>
              </a:rPr>
              <a:t>Carichi pendenti </a:t>
            </a:r>
            <a:r>
              <a:rPr lang="it-IT" sz="2400" dirty="0">
                <a:solidFill>
                  <a:srgbClr val="FF0000"/>
                </a:solidFill>
              </a:rPr>
              <a:t>(solo agli </a:t>
            </a:r>
            <a:r>
              <a:rPr lang="it-IT" sz="2400" dirty="0" smtClean="0">
                <a:solidFill>
                  <a:srgbClr val="FF0000"/>
                </a:solidFill>
              </a:rPr>
              <a:t>atti, </a:t>
            </a:r>
            <a:r>
              <a:rPr lang="it-IT" sz="2400" dirty="0">
                <a:solidFill>
                  <a:srgbClr val="FF0000"/>
                </a:solidFill>
              </a:rPr>
              <a:t>se importo &gt; 5000</a:t>
            </a:r>
            <a:r>
              <a:rPr lang="it-IT" sz="2400" dirty="0" smtClean="0">
                <a:solidFill>
                  <a:srgbClr val="FF0000"/>
                </a:solidFill>
              </a:rPr>
              <a:t>)</a:t>
            </a:r>
            <a:endParaRPr lang="it-IT" sz="2400" dirty="0">
              <a:solidFill>
                <a:srgbClr val="FF0000"/>
              </a:solidFill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400" dirty="0" smtClean="0"/>
              <a:t>Ordine Diretto</a:t>
            </a:r>
          </a:p>
        </p:txBody>
      </p:sp>
    </p:spTree>
    <p:extLst>
      <p:ext uri="{BB962C8B-B14F-4D97-AF65-F5344CB8AC3E}">
        <p14:creationId xmlns:p14="http://schemas.microsoft.com/office/powerpoint/2010/main" val="183201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t="17774" r="81308" b="5859"/>
          <a:stretch/>
        </p:blipFill>
        <p:spPr>
          <a:xfrm>
            <a:off x="153996" y="1557341"/>
            <a:ext cx="2037435" cy="4680000"/>
          </a:xfrm>
          <a:prstGeom prst="rect">
            <a:avLst/>
          </a:prstGeom>
        </p:spPr>
      </p:pic>
      <p:sp>
        <p:nvSpPr>
          <p:cNvPr id="243" name="Google Shape;243;p17"/>
          <p:cNvSpPr txBox="1">
            <a:spLocks noGrp="1"/>
          </p:cNvSpPr>
          <p:nvPr>
            <p:ph type="title"/>
          </p:nvPr>
        </p:nvSpPr>
        <p:spPr>
          <a:xfrm>
            <a:off x="603090" y="274638"/>
            <a:ext cx="10955497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/>
              <a:t>Piattaforma </a:t>
            </a:r>
            <a:r>
              <a:rPr lang="it-IT" dirty="0" smtClean="0"/>
              <a:t>GPU – DOC Utile</a:t>
            </a:r>
            <a:endParaRPr dirty="0"/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  <p:sp>
        <p:nvSpPr>
          <p:cNvPr id="3" name="Freccia a destra 2"/>
          <p:cNvSpPr/>
          <p:nvPr/>
        </p:nvSpPr>
        <p:spPr>
          <a:xfrm rot="13206051">
            <a:off x="1757359" y="4680018"/>
            <a:ext cx="828675" cy="40005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787647" y="1557211"/>
            <a:ext cx="9199563" cy="442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it-IT" sz="3200" dirty="0" smtClean="0"/>
              <a:t>Riepilogo attività negoziali</a:t>
            </a:r>
            <a:endParaRPr lang="it-IT" sz="3200" b="1" dirty="0" smtClean="0"/>
          </a:p>
          <a:p>
            <a:pPr>
              <a:lnSpc>
                <a:spcPct val="110000"/>
              </a:lnSpc>
            </a:pPr>
            <a:r>
              <a:rPr lang="it-IT" sz="2800" dirty="0" smtClean="0"/>
              <a:t>Nel riepilogo compaiono: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800" dirty="0" smtClean="0"/>
              <a:t>Gli acquisti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800" dirty="0" smtClean="0"/>
              <a:t>Gli incarichi (progettista e collaudatore)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800" dirty="0" smtClean="0"/>
              <a:t>Spese organizzative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800" dirty="0" smtClean="0"/>
              <a:t>Pubblicità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it-IT" sz="2800" dirty="0"/>
          </a:p>
          <a:p>
            <a:pPr>
              <a:lnSpc>
                <a:spcPct val="110000"/>
              </a:lnSpc>
            </a:pPr>
            <a:r>
              <a:rPr lang="it-IT" sz="2800" dirty="0" smtClean="0"/>
              <a:t>Appare il pallino verde se è tutto completo il singolo processo</a:t>
            </a:r>
          </a:p>
        </p:txBody>
      </p:sp>
    </p:spTree>
    <p:extLst>
      <p:ext uri="{BB962C8B-B14F-4D97-AF65-F5344CB8AC3E}">
        <p14:creationId xmlns:p14="http://schemas.microsoft.com/office/powerpoint/2010/main" val="313699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t="17774" r="81308" b="5859"/>
          <a:stretch/>
        </p:blipFill>
        <p:spPr>
          <a:xfrm>
            <a:off x="153996" y="1557341"/>
            <a:ext cx="2037435" cy="4680000"/>
          </a:xfrm>
          <a:prstGeom prst="rect">
            <a:avLst/>
          </a:prstGeom>
        </p:spPr>
      </p:pic>
      <p:sp>
        <p:nvSpPr>
          <p:cNvPr id="243" name="Google Shape;243;p17"/>
          <p:cNvSpPr txBox="1">
            <a:spLocks noGrp="1"/>
          </p:cNvSpPr>
          <p:nvPr>
            <p:ph type="title"/>
          </p:nvPr>
        </p:nvSpPr>
        <p:spPr>
          <a:xfrm>
            <a:off x="603090" y="274638"/>
            <a:ext cx="10955497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it-IT" dirty="0"/>
              <a:t>Avete effettuato i controlli??</a:t>
            </a:r>
            <a:endParaRPr dirty="0"/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  <p:sp>
        <p:nvSpPr>
          <p:cNvPr id="3" name="Freccia a destra 2"/>
          <p:cNvSpPr/>
          <p:nvPr/>
        </p:nvSpPr>
        <p:spPr>
          <a:xfrm rot="13206051">
            <a:off x="1757359" y="4680018"/>
            <a:ext cx="828675" cy="40005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443163" y="1557211"/>
            <a:ext cx="9544047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buSzPts val="1680"/>
            </a:pPr>
            <a:r>
              <a:rPr lang="it-IT" sz="2400" b="1" dirty="0"/>
              <a:t>Controlli sugli Operatori Economici - fino a 5.000,00 euro </a:t>
            </a:r>
          </a:p>
          <a:p>
            <a:pPr marL="357188" lvl="0" indent="-357188" algn="just">
              <a:buSzPct val="100000"/>
              <a:buFont typeface="Twentieth Century"/>
              <a:buAutoNum type="arabicPeriod"/>
            </a:pPr>
            <a:r>
              <a:rPr lang="it-IT" sz="2400" dirty="0"/>
              <a:t>Apposita autodichiarazione resa dall’operatore economico (ai sensi del D.P.R. n.445/2000), anche secondo il modello del documento di gara unico europeo, dalla quale risulti il possesso dei requisiti di carattere generale di cui all’articolo 80 del Codice dei contratti pubblici e speciale, ove previsti.</a:t>
            </a:r>
          </a:p>
          <a:p>
            <a:pPr marL="357188" lvl="0" indent="-357188" algn="just">
              <a:buSzPct val="100000"/>
              <a:buFont typeface="Twentieth Century"/>
              <a:buAutoNum type="arabicPeriod"/>
            </a:pPr>
            <a:r>
              <a:rPr lang="it-IT" sz="2400" dirty="0"/>
              <a:t>Consultazione del casellario ANAC</a:t>
            </a:r>
          </a:p>
          <a:p>
            <a:pPr marL="357188" lvl="0" indent="-357188" algn="just">
              <a:buSzPct val="100000"/>
              <a:buFont typeface="Twentieth Century"/>
              <a:buAutoNum type="arabicPeriod"/>
            </a:pPr>
            <a:r>
              <a:rPr lang="it-IT" sz="2400" dirty="0"/>
              <a:t>Verifica del documento unico di regolarità contributiva (DURC)</a:t>
            </a:r>
          </a:p>
          <a:p>
            <a:pPr marL="357188" lvl="0" indent="-357188" algn="just">
              <a:buSzPct val="100000"/>
              <a:buFont typeface="Twentieth Century"/>
              <a:buAutoNum type="arabicPeriod"/>
            </a:pPr>
            <a:r>
              <a:rPr lang="it-IT" sz="2400" dirty="0"/>
              <a:t>Sussistenza dei requisiti speciali ove previsti e delle condizioni soggettive che la legge stabilisce per l’esercizio di particolari professioni o dell’idoneità a contrarre con la P.A. in relazione a specifiche attività</a:t>
            </a:r>
          </a:p>
          <a:p>
            <a:pPr marL="357188" lvl="0" indent="-357188" algn="just">
              <a:buSzPct val="100000"/>
              <a:buFont typeface="Twentieth Century"/>
              <a:buAutoNum type="arabicPeriod"/>
            </a:pPr>
            <a:r>
              <a:rPr lang="it-IT" sz="2400" dirty="0"/>
              <a:t>E’ importante anche generare la Visura Camerale dell’Operatore Economico (</a:t>
            </a:r>
            <a:r>
              <a:rPr lang="it-IT" sz="2400" dirty="0">
                <a:hlinkClick r:id="rId4"/>
              </a:rPr>
              <a:t>https://verifichepa.infocamere.it/vepa/</a:t>
            </a:r>
            <a:r>
              <a:rPr lang="it-IT" sz="2400" dirty="0"/>
              <a:t>)</a:t>
            </a:r>
            <a:endParaRPr lang="it-IT" sz="2000" dirty="0" smtClean="0"/>
          </a:p>
        </p:txBody>
      </p:sp>
    </p:spTree>
    <p:extLst>
      <p:ext uri="{BB962C8B-B14F-4D97-AF65-F5344CB8AC3E}">
        <p14:creationId xmlns:p14="http://schemas.microsoft.com/office/powerpoint/2010/main" val="25987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t="17774" r="81308" b="5859"/>
          <a:stretch/>
        </p:blipFill>
        <p:spPr>
          <a:xfrm>
            <a:off x="153996" y="1557341"/>
            <a:ext cx="2037435" cy="4680000"/>
          </a:xfrm>
          <a:prstGeom prst="rect">
            <a:avLst/>
          </a:prstGeom>
        </p:spPr>
      </p:pic>
      <p:sp>
        <p:nvSpPr>
          <p:cNvPr id="243" name="Google Shape;243;p17"/>
          <p:cNvSpPr txBox="1">
            <a:spLocks noGrp="1"/>
          </p:cNvSpPr>
          <p:nvPr>
            <p:ph type="title"/>
          </p:nvPr>
        </p:nvSpPr>
        <p:spPr>
          <a:xfrm>
            <a:off x="603090" y="274638"/>
            <a:ext cx="10955497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it-IT" dirty="0"/>
              <a:t>Avete effettuato i controlli??</a:t>
            </a:r>
            <a:endParaRPr dirty="0"/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  <p:sp>
        <p:nvSpPr>
          <p:cNvPr id="3" name="Freccia a destra 2"/>
          <p:cNvSpPr/>
          <p:nvPr/>
        </p:nvSpPr>
        <p:spPr>
          <a:xfrm rot="13206051">
            <a:off x="1757359" y="4680018"/>
            <a:ext cx="828675" cy="40005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443163" y="1557211"/>
            <a:ext cx="954404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680"/>
            </a:pPr>
            <a:r>
              <a:rPr lang="it-IT" sz="2400" b="1" dirty="0"/>
              <a:t>Controlli sugli Operatori Economici </a:t>
            </a:r>
            <a:r>
              <a:rPr lang="it-IT" sz="2400" b="1" dirty="0" smtClean="0"/>
              <a:t> – </a:t>
            </a:r>
            <a:r>
              <a:rPr lang="it-IT" sz="2400" b="1" dirty="0"/>
              <a:t>da 5.000,00 a 20.000 </a:t>
            </a:r>
            <a:r>
              <a:rPr lang="it-IT" sz="2400" b="1" dirty="0" smtClean="0"/>
              <a:t>euro-  </a:t>
            </a:r>
            <a:endParaRPr lang="it-IT" sz="2400" b="1" dirty="0"/>
          </a:p>
          <a:p>
            <a:pPr lvl="0" algn="just">
              <a:buSzPts val="1200"/>
            </a:pPr>
            <a:endParaRPr lang="it-IT" sz="2400" dirty="0"/>
          </a:p>
          <a:p>
            <a:pPr lvl="0" algn="just">
              <a:buSzPts val="1200"/>
            </a:pPr>
            <a:r>
              <a:rPr lang="it-IT" sz="2600" dirty="0"/>
              <a:t>Oltre ai controlli precedentemente elencati, bisogna Verifica della sussistenza dei requisiti di cui all’articolo 80, commi 1, 4 e 5, lettera b) del Codice dei contratti pubblici ovvero:</a:t>
            </a:r>
          </a:p>
          <a:p>
            <a:pPr marL="457200" lvl="0" indent="-457200" algn="just">
              <a:buSzPct val="100000"/>
              <a:buFont typeface="+mj-lt"/>
              <a:buAutoNum type="arabicPeriod"/>
            </a:pPr>
            <a:r>
              <a:rPr lang="it-IT" sz="2600" b="1" dirty="0" smtClean="0"/>
              <a:t>Che </a:t>
            </a:r>
            <a:r>
              <a:rPr lang="it-IT" sz="2600" b="1" dirty="0"/>
              <a:t>nulla risulta a carico del fornitore nel casellario giudiziale generale alla Procura della Repubblica presso il Tribunale di competenza;</a:t>
            </a:r>
          </a:p>
          <a:p>
            <a:pPr marL="457200" lvl="0" indent="-457200" algn="just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it-IT" sz="2600" b="1" dirty="0"/>
              <a:t>Carichi pendenti relative a </a:t>
            </a:r>
            <a:r>
              <a:rPr lang="it-IT" sz="2600" b="1" dirty="0" smtClean="0"/>
              <a:t>Tasse </a:t>
            </a:r>
            <a:r>
              <a:rPr lang="it-IT" sz="2600" b="1" dirty="0"/>
              <a:t>ovvero inadempienze presso l’Agenzia delle Entrate dell’O.E</a:t>
            </a:r>
            <a:r>
              <a:rPr lang="it-IT" sz="2600" b="1" dirty="0" smtClean="0"/>
              <a:t>.</a:t>
            </a:r>
          </a:p>
          <a:p>
            <a:pPr marL="457200" lvl="0" indent="-457200" algn="just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it-IT" sz="2600" b="1" dirty="0" smtClean="0"/>
              <a:t>Carichi pendenti giudiziari (lo richiedono ai controlli)</a:t>
            </a:r>
            <a:endParaRPr lang="it-IT" sz="2600" dirty="0" smtClean="0"/>
          </a:p>
        </p:txBody>
      </p:sp>
    </p:spTree>
    <p:extLst>
      <p:ext uri="{BB962C8B-B14F-4D97-AF65-F5344CB8AC3E}">
        <p14:creationId xmlns:p14="http://schemas.microsoft.com/office/powerpoint/2010/main" val="28943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t="17774" r="81308" b="5859"/>
          <a:stretch/>
        </p:blipFill>
        <p:spPr>
          <a:xfrm>
            <a:off x="153996" y="1557341"/>
            <a:ext cx="2037435" cy="4680000"/>
          </a:xfrm>
          <a:prstGeom prst="rect">
            <a:avLst/>
          </a:prstGeom>
        </p:spPr>
      </p:pic>
      <p:sp>
        <p:nvSpPr>
          <p:cNvPr id="243" name="Google Shape;243;p17"/>
          <p:cNvSpPr txBox="1">
            <a:spLocks noGrp="1"/>
          </p:cNvSpPr>
          <p:nvPr>
            <p:ph type="title"/>
          </p:nvPr>
        </p:nvSpPr>
        <p:spPr>
          <a:xfrm>
            <a:off x="603090" y="274638"/>
            <a:ext cx="10955497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it-IT" dirty="0"/>
              <a:t>Avete effettuato i controlli??</a:t>
            </a:r>
            <a:endParaRPr dirty="0"/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  <p:sp>
        <p:nvSpPr>
          <p:cNvPr id="3" name="Freccia a destra 2"/>
          <p:cNvSpPr/>
          <p:nvPr/>
        </p:nvSpPr>
        <p:spPr>
          <a:xfrm rot="13206051">
            <a:off x="1757359" y="4680018"/>
            <a:ext cx="828675" cy="40005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443164" y="1557211"/>
            <a:ext cx="93726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680"/>
            </a:pPr>
            <a:r>
              <a:rPr lang="it-IT" sz="3600" b="1" dirty="0" smtClean="0"/>
              <a:t>E se alcuni controlli non sono stati fatti?</a:t>
            </a:r>
          </a:p>
          <a:p>
            <a:pPr lvl="0" algn="ctr">
              <a:buSzPts val="1680"/>
            </a:pPr>
            <a:endParaRPr lang="it-IT" sz="3600" b="1" dirty="0"/>
          </a:p>
          <a:p>
            <a:pPr marL="457200" lvl="0" indent="-457200" algn="just"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it-IT" sz="3600" dirty="0" smtClean="0"/>
              <a:t>Effettuare le richieste ora per allora</a:t>
            </a:r>
          </a:p>
          <a:p>
            <a:pPr marL="457200" lvl="0" indent="-457200" algn="just"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it-IT" sz="3600" dirty="0" smtClean="0"/>
              <a:t>Recuperare eventuali controlli effettuati da analoga Amministrazione nello stesso periodo </a:t>
            </a:r>
          </a:p>
        </p:txBody>
      </p:sp>
    </p:spTree>
    <p:extLst>
      <p:ext uri="{BB962C8B-B14F-4D97-AF65-F5344CB8AC3E}">
        <p14:creationId xmlns:p14="http://schemas.microsoft.com/office/powerpoint/2010/main" val="250401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t="17774" r="81308" b="5859"/>
          <a:stretch/>
        </p:blipFill>
        <p:spPr>
          <a:xfrm>
            <a:off x="153996" y="1557341"/>
            <a:ext cx="2037435" cy="4680000"/>
          </a:xfrm>
          <a:prstGeom prst="rect">
            <a:avLst/>
          </a:prstGeom>
        </p:spPr>
      </p:pic>
      <p:sp>
        <p:nvSpPr>
          <p:cNvPr id="243" name="Google Shape;243;p17"/>
          <p:cNvSpPr txBox="1">
            <a:spLocks noGrp="1"/>
          </p:cNvSpPr>
          <p:nvPr>
            <p:ph type="title"/>
          </p:nvPr>
        </p:nvSpPr>
        <p:spPr>
          <a:xfrm>
            <a:off x="603090" y="274638"/>
            <a:ext cx="10955497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/>
              <a:t>Piattaforma </a:t>
            </a:r>
            <a:r>
              <a:rPr lang="it-IT" dirty="0" smtClean="0"/>
              <a:t>GPU – DOC Utile</a:t>
            </a:r>
            <a:endParaRPr dirty="0"/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  <p:sp>
        <p:nvSpPr>
          <p:cNvPr id="3" name="Freccia a destra 2"/>
          <p:cNvSpPr/>
          <p:nvPr/>
        </p:nvSpPr>
        <p:spPr>
          <a:xfrm rot="13206051">
            <a:off x="1728786" y="5022919"/>
            <a:ext cx="828675" cy="40005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787648" y="1557211"/>
            <a:ext cx="8770940" cy="300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it-IT" sz="3200" dirty="0" smtClean="0"/>
              <a:t>Collaudo:</a:t>
            </a:r>
            <a:endParaRPr lang="it-IT" sz="3200" b="1" dirty="0" smtClean="0"/>
          </a:p>
          <a:p>
            <a:pPr algn="just">
              <a:lnSpc>
                <a:spcPct val="110000"/>
              </a:lnSpc>
            </a:pPr>
            <a:r>
              <a:rPr lang="it-IT" sz="2800" dirty="0" smtClean="0"/>
              <a:t>Documenti da reperire:</a:t>
            </a:r>
          </a:p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800" dirty="0" smtClean="0"/>
              <a:t>Certificato di regolare esecuzione / conformità (per la pubblicità)</a:t>
            </a:r>
          </a:p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800" dirty="0" smtClean="0"/>
              <a:t>Verbale di collaudo con firma in calce di collaudatore, DS, DSGA, </a:t>
            </a:r>
            <a:r>
              <a:rPr lang="it-IT" sz="2800" dirty="0" err="1" smtClean="0"/>
              <a:t>Rappr</a:t>
            </a:r>
            <a:r>
              <a:rPr lang="it-IT" sz="2800" dirty="0" smtClean="0"/>
              <a:t>. O.E.</a:t>
            </a:r>
          </a:p>
        </p:txBody>
      </p:sp>
    </p:spTree>
    <p:extLst>
      <p:ext uri="{BB962C8B-B14F-4D97-AF65-F5344CB8AC3E}">
        <p14:creationId xmlns:p14="http://schemas.microsoft.com/office/powerpoint/2010/main" val="287449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19021" t="31446" r="3453" b="7812"/>
          <a:stretch/>
        </p:blipFill>
        <p:spPr>
          <a:xfrm>
            <a:off x="2286005" y="1657344"/>
            <a:ext cx="9725096" cy="4284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t="17774" r="81308" b="5859"/>
          <a:stretch/>
        </p:blipFill>
        <p:spPr>
          <a:xfrm>
            <a:off x="153996" y="1557341"/>
            <a:ext cx="2037435" cy="4680000"/>
          </a:xfrm>
          <a:prstGeom prst="rect">
            <a:avLst/>
          </a:prstGeom>
        </p:spPr>
      </p:pic>
      <p:sp>
        <p:nvSpPr>
          <p:cNvPr id="243" name="Google Shape;243;p17"/>
          <p:cNvSpPr txBox="1">
            <a:spLocks noGrp="1"/>
          </p:cNvSpPr>
          <p:nvPr>
            <p:ph type="title"/>
          </p:nvPr>
        </p:nvSpPr>
        <p:spPr>
          <a:xfrm>
            <a:off x="603090" y="274638"/>
            <a:ext cx="10955497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it-IT" dirty="0"/>
              <a:t>Piattaforma </a:t>
            </a:r>
            <a:r>
              <a:rPr lang="it-IT" dirty="0" smtClean="0"/>
              <a:t>GPU </a:t>
            </a:r>
            <a:r>
              <a:rPr lang="it-IT" dirty="0"/>
              <a:t>– GANT del progetto</a:t>
            </a:r>
            <a:endParaRPr dirty="0"/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  <p:sp>
        <p:nvSpPr>
          <p:cNvPr id="3" name="Freccia a destra 2"/>
          <p:cNvSpPr/>
          <p:nvPr/>
        </p:nvSpPr>
        <p:spPr>
          <a:xfrm rot="13206051">
            <a:off x="1728786" y="5408683"/>
            <a:ext cx="828675" cy="40005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426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t="17774" r="81308" b="5859"/>
          <a:stretch/>
        </p:blipFill>
        <p:spPr>
          <a:xfrm>
            <a:off x="153996" y="1557341"/>
            <a:ext cx="2037435" cy="4680000"/>
          </a:xfrm>
          <a:prstGeom prst="rect">
            <a:avLst/>
          </a:prstGeom>
        </p:spPr>
      </p:pic>
      <p:sp>
        <p:nvSpPr>
          <p:cNvPr id="243" name="Google Shape;243;p17"/>
          <p:cNvSpPr txBox="1">
            <a:spLocks noGrp="1"/>
          </p:cNvSpPr>
          <p:nvPr>
            <p:ph type="title"/>
          </p:nvPr>
        </p:nvSpPr>
        <p:spPr>
          <a:xfrm>
            <a:off x="603090" y="274638"/>
            <a:ext cx="10955497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it-IT" sz="3600" dirty="0"/>
              <a:t>Piattaforma </a:t>
            </a:r>
            <a:r>
              <a:rPr lang="it-IT" sz="3600" dirty="0" smtClean="0"/>
              <a:t>GPU </a:t>
            </a:r>
            <a:r>
              <a:rPr lang="it-IT" sz="3600" dirty="0"/>
              <a:t>– </a:t>
            </a:r>
            <a:r>
              <a:rPr lang="it-IT" sz="3600" dirty="0" smtClean="0"/>
              <a:t>Documentazione di chiusura</a:t>
            </a:r>
            <a:endParaRPr sz="3600" dirty="0"/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  <p:sp>
        <p:nvSpPr>
          <p:cNvPr id="3" name="Freccia a destra 2"/>
          <p:cNvSpPr/>
          <p:nvPr/>
        </p:nvSpPr>
        <p:spPr>
          <a:xfrm rot="13206051">
            <a:off x="1743074" y="5808735"/>
            <a:ext cx="828675" cy="40005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33297" t="52930" r="22889" b="9961"/>
          <a:stretch/>
        </p:blipFill>
        <p:spPr>
          <a:xfrm>
            <a:off x="2743195" y="1743074"/>
            <a:ext cx="8316001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4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Fondamentale per essere rimborsato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4000" dirty="0" smtClean="0"/>
              <a:t>Una volta effettuato il collaudo, l’Operatore Economico potrà emettere fattura che, una volta acquisita ed associata al progetto mediante il SIF2020, permetterà alla scuola di ottenere il rimborso della fattura</a:t>
            </a:r>
            <a:endParaRPr lang="it-IT" sz="4000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752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/>
          <p:cNvSpPr txBox="1">
            <a:spLocks noGrp="1"/>
          </p:cNvSpPr>
          <p:nvPr>
            <p:ph type="title"/>
          </p:nvPr>
        </p:nvSpPr>
        <p:spPr>
          <a:xfrm>
            <a:off x="661147" y="363375"/>
            <a:ext cx="985049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>
                <a:solidFill>
                  <a:schemeClr val="dk2"/>
                </a:solidFill>
                <a:sym typeface="Calibri"/>
              </a:rPr>
              <a:t>Asso </a:t>
            </a:r>
            <a:r>
              <a:rPr lang="it-IT" dirty="0" err="1">
                <a:solidFill>
                  <a:schemeClr val="dk2"/>
                </a:solidFill>
                <a:sym typeface="Calibri"/>
              </a:rPr>
              <a:t>Edu</a:t>
            </a:r>
            <a:r>
              <a:rPr lang="it-IT" dirty="0">
                <a:solidFill>
                  <a:schemeClr val="dk2"/>
                </a:solidFill>
                <a:sym typeface="Calibri"/>
              </a:rPr>
              <a:t>: il Network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122" name="Google Shape;122;p2"/>
          <p:cNvSpPr txBox="1">
            <a:spLocks noGrp="1"/>
          </p:cNvSpPr>
          <p:nvPr>
            <p:ph type="body" idx="1"/>
          </p:nvPr>
        </p:nvSpPr>
        <p:spPr>
          <a:xfrm>
            <a:off x="1688733" y="1484784"/>
            <a:ext cx="10441161" cy="48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19088" lvl="0" indent="-31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◻"/>
            </a:pPr>
            <a:r>
              <a:rPr lang="it-IT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 gruppo </a:t>
            </a:r>
            <a:r>
              <a:rPr lang="it-IT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aperto a tutti</a:t>
            </a:r>
            <a:r>
              <a:rPr lang="it-IT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coloro che con la massima professionalità possono essere validi partner delle scuole e comprende:</a:t>
            </a:r>
            <a:endParaRPr dirty="0">
              <a:solidFill>
                <a:schemeClr val="tx1"/>
              </a:solidFill>
            </a:endParaRPr>
          </a:p>
          <a:p>
            <a:pPr marL="9144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■"/>
            </a:pPr>
            <a:r>
              <a:rPr lang="it-IT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Produttori, Distributori e Rivenditori </a:t>
            </a:r>
            <a:endParaRPr dirty="0">
              <a:solidFill>
                <a:schemeClr val="tx1"/>
              </a:solidFill>
            </a:endParaRPr>
          </a:p>
          <a:p>
            <a:pPr marL="9144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■"/>
            </a:pPr>
            <a:r>
              <a:rPr lang="it-IT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Centri di Formazione e di Ricerca</a:t>
            </a:r>
            <a:endParaRPr dirty="0">
              <a:solidFill>
                <a:schemeClr val="tx1"/>
              </a:solidFill>
            </a:endParaRPr>
          </a:p>
          <a:p>
            <a:pPr marL="9144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■"/>
            </a:pPr>
            <a:r>
              <a:rPr lang="it-IT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Associazioni di Categoria</a:t>
            </a:r>
            <a:endParaRPr dirty="0">
              <a:solidFill>
                <a:schemeClr val="tx1"/>
              </a:solidFill>
            </a:endParaRPr>
          </a:p>
          <a:p>
            <a:pPr marL="9144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■"/>
            </a:pPr>
            <a:r>
              <a:rPr lang="it-IT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Scuole, Università , Reti di scuole e persone </a:t>
            </a:r>
            <a:endParaRPr dirty="0">
              <a:solidFill>
                <a:schemeClr val="tx1"/>
              </a:solidFill>
            </a:endParaRPr>
          </a:p>
          <a:p>
            <a:pPr marL="2286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■"/>
            </a:pPr>
            <a:r>
              <a:rPr lang="it-IT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Gli associati certificati, </a:t>
            </a:r>
            <a:r>
              <a:rPr lang="it-IT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accreditati e riconosciuti da </a:t>
            </a:r>
            <a:r>
              <a:rPr lang="it-IT" sz="20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Mepa</a:t>
            </a:r>
            <a:r>
              <a:rPr lang="it-IT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it-IT" sz="20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MePI</a:t>
            </a:r>
            <a:r>
              <a:rPr lang="it-IT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sono impegnati a: </a:t>
            </a:r>
            <a:endParaRPr dirty="0">
              <a:solidFill>
                <a:schemeClr val="tx1"/>
              </a:solidFill>
            </a:endParaRPr>
          </a:p>
          <a:p>
            <a:pPr marL="1143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Char char="■"/>
            </a:pPr>
            <a:r>
              <a:rPr lang="it-IT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Formare e certificare tecnicamente i loro rivenditori territoriali</a:t>
            </a:r>
            <a:endParaRPr dirty="0">
              <a:solidFill>
                <a:schemeClr val="tx1"/>
              </a:solidFill>
            </a:endParaRPr>
          </a:p>
          <a:p>
            <a:pPr marL="1143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Char char="■"/>
            </a:pPr>
            <a:r>
              <a:rPr lang="it-IT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Fornire Assistenza Tecnica specializzata alle scuole</a:t>
            </a:r>
            <a:endParaRPr dirty="0">
              <a:solidFill>
                <a:schemeClr val="tx1"/>
              </a:solidFill>
            </a:endParaRPr>
          </a:p>
          <a:p>
            <a:pPr marL="1143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Char char="■"/>
            </a:pPr>
            <a:r>
              <a:rPr lang="it-IT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Ascoltare le esigenze delle scuole alla ricerca di nuove soluzioni dedicate</a:t>
            </a:r>
            <a:endParaRPr dirty="0">
              <a:solidFill>
                <a:schemeClr val="tx1"/>
              </a:solidFill>
            </a:endParaRPr>
          </a:p>
          <a:p>
            <a:pPr marL="1143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Char char="■"/>
            </a:pPr>
            <a:r>
              <a:rPr lang="it-IT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Fornire </a:t>
            </a:r>
            <a:r>
              <a:rPr lang="it-IT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Soluzioni testate e innovative </a:t>
            </a:r>
            <a:r>
              <a:rPr lang="it-IT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</a:t>
            </a:r>
            <a:r>
              <a:rPr lang="it-IT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quotazioni competitive</a:t>
            </a:r>
            <a:endParaRPr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25"/>
              <a:buChar char="■"/>
            </a:pPr>
            <a:r>
              <a:rPr lang="it-IT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Gli accordi di partnership con i principali produttori del mercato </a:t>
            </a:r>
            <a:endParaRPr dirty="0">
              <a:solidFill>
                <a:schemeClr val="tx1"/>
              </a:solidFill>
            </a:endParaRPr>
          </a:p>
          <a:p>
            <a:pPr marL="2286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25"/>
              <a:buChar char="■"/>
            </a:pPr>
            <a:r>
              <a:rPr lang="it-IT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LE MIGLIORI PARTNERSHIP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21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3"/>
          <p:cNvSpPr txBox="1">
            <a:spLocks noGrp="1"/>
          </p:cNvSpPr>
          <p:nvPr>
            <p:ph type="title"/>
          </p:nvPr>
        </p:nvSpPr>
        <p:spPr>
          <a:xfrm>
            <a:off x="808142" y="228600"/>
            <a:ext cx="10755127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Chiusura del progetto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15650" t="63274" r="35915" b="12978"/>
          <a:stretch/>
        </p:blipFill>
        <p:spPr>
          <a:xfrm>
            <a:off x="1083761" y="2892018"/>
            <a:ext cx="10479508" cy="289022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205380" y="1517158"/>
            <a:ext cx="102694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smtClean="0">
                <a:latin typeface="+mj-lt"/>
              </a:rPr>
              <a:t>In corrispondenza </a:t>
            </a:r>
            <a:r>
              <a:rPr lang="it-IT" sz="2000" dirty="0">
                <a:latin typeface="+mj-lt"/>
              </a:rPr>
              <a:t>di ogni scheda è presente un apposito indicatore di stato che comunica in </a:t>
            </a:r>
            <a:r>
              <a:rPr lang="it-IT" sz="2000" dirty="0" smtClean="0">
                <a:latin typeface="+mj-lt"/>
              </a:rPr>
              <a:t>modo sintetico </a:t>
            </a:r>
            <a:r>
              <a:rPr lang="it-IT" sz="2000" dirty="0">
                <a:latin typeface="+mj-lt"/>
              </a:rPr>
              <a:t>lo stato della documentazione inserita sulla base del colore riportato: l’indicatore </a:t>
            </a:r>
            <a:r>
              <a:rPr lang="it-IT" sz="2000" b="1" dirty="0" smtClean="0">
                <a:solidFill>
                  <a:srgbClr val="FF0000"/>
                </a:solidFill>
                <a:latin typeface="+mj-lt"/>
              </a:rPr>
              <a:t>rosso </a:t>
            </a:r>
            <a:r>
              <a:rPr lang="it-IT" sz="2000" dirty="0" smtClean="0">
                <a:latin typeface="+mj-lt"/>
              </a:rPr>
              <a:t>segnala </a:t>
            </a:r>
            <a:r>
              <a:rPr lang="it-IT" sz="2000" dirty="0">
                <a:latin typeface="+mj-lt"/>
              </a:rPr>
              <a:t>la non completezza delle informazioni mentre quello </a:t>
            </a:r>
            <a:r>
              <a:rPr lang="it-IT" sz="2000" b="1" dirty="0">
                <a:solidFill>
                  <a:srgbClr val="00B150"/>
                </a:solidFill>
                <a:latin typeface="+mj-lt"/>
              </a:rPr>
              <a:t>verde </a:t>
            </a:r>
            <a:r>
              <a:rPr lang="it-IT" sz="2000" dirty="0">
                <a:latin typeface="+mj-lt"/>
              </a:rPr>
              <a:t>la completezza.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3"/>
          <p:cNvSpPr txBox="1">
            <a:spLocks noGrp="1"/>
          </p:cNvSpPr>
          <p:nvPr>
            <p:ph type="title"/>
          </p:nvPr>
        </p:nvSpPr>
        <p:spPr>
          <a:xfrm>
            <a:off x="808142" y="228600"/>
            <a:ext cx="10755127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Chiusura del progetto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15477" t="28633" r="32927" b="22000"/>
          <a:stretch/>
        </p:blipFill>
        <p:spPr>
          <a:xfrm>
            <a:off x="2221996" y="1635093"/>
            <a:ext cx="8962996" cy="4824000"/>
          </a:xfrm>
          <a:prstGeom prst="rect">
            <a:avLst/>
          </a:prstGeom>
        </p:spPr>
      </p:pic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928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t="12500" r="36396" b="11718"/>
          <a:stretch/>
        </p:blipFill>
        <p:spPr>
          <a:xfrm>
            <a:off x="2497150" y="1528781"/>
            <a:ext cx="7900116" cy="5292000"/>
          </a:xfrm>
          <a:prstGeom prst="rect">
            <a:avLst/>
          </a:prstGeom>
        </p:spPr>
      </p:pic>
      <p:sp>
        <p:nvSpPr>
          <p:cNvPr id="441" name="Google Shape;441;p43"/>
          <p:cNvSpPr txBox="1">
            <a:spLocks noGrp="1"/>
          </p:cNvSpPr>
          <p:nvPr>
            <p:ph type="title"/>
          </p:nvPr>
        </p:nvSpPr>
        <p:spPr>
          <a:xfrm>
            <a:off x="808142" y="228600"/>
            <a:ext cx="10755127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/>
              <a:t>Chiusura del </a:t>
            </a:r>
            <a:r>
              <a:rPr lang="it-IT" dirty="0" smtClean="0"/>
              <a:t>progetto – Delibere degli OO.CC.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613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3"/>
          <p:cNvSpPr txBox="1">
            <a:spLocks noGrp="1"/>
          </p:cNvSpPr>
          <p:nvPr>
            <p:ph type="title"/>
          </p:nvPr>
        </p:nvSpPr>
        <p:spPr>
          <a:xfrm>
            <a:off x="808142" y="228600"/>
            <a:ext cx="10755127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Chiusura del progetto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65598" y="1548114"/>
            <a:ext cx="104976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4000" dirty="0" smtClean="0">
                <a:solidFill>
                  <a:srgbClr val="0070C1"/>
                </a:solidFill>
                <a:latin typeface="Tahoma" panose="020B0604030504040204" pitchFamily="34" charset="0"/>
              </a:rPr>
              <a:t>Confermare la sede / le sedi dell’intervento</a:t>
            </a:r>
          </a:p>
          <a:p>
            <a:pPr algn="just"/>
            <a:endParaRPr lang="it-IT" sz="4000" dirty="0">
              <a:solidFill>
                <a:srgbClr val="0070C1"/>
              </a:solidFill>
              <a:latin typeface="Tahoma" panose="020B0604030504040204" pitchFamily="34" charset="0"/>
            </a:endParaRPr>
          </a:p>
          <a:p>
            <a:pPr algn="just"/>
            <a:r>
              <a:rPr lang="it-IT" sz="4000" dirty="0">
                <a:solidFill>
                  <a:srgbClr val="0070C1"/>
                </a:solidFill>
                <a:latin typeface="Tahoma" panose="020B0604030504040204" pitchFamily="34" charset="0"/>
              </a:rPr>
              <a:t>Questionario documentazione attività</a:t>
            </a:r>
            <a:endParaRPr lang="it-IT" sz="4000" dirty="0">
              <a:solidFill>
                <a:srgbClr val="0070C1"/>
              </a:solidFill>
              <a:latin typeface="Tahoma" panose="020B0604030504040204" pitchFamily="34" charset="0"/>
              <a:sym typeface="Twentieth Century"/>
            </a:endParaRPr>
          </a:p>
          <a:p>
            <a:pPr algn="just"/>
            <a:r>
              <a:rPr lang="it-IT" sz="4000" dirty="0" smtClean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Poche domande circa l’utilità e se si sono risolte le criticità relative ai dispositivi ed alla </a:t>
            </a:r>
            <a:r>
              <a:rPr lang="it-IT" sz="4000" dirty="0" err="1" smtClean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DaD</a:t>
            </a:r>
            <a:endParaRPr lang="it-IT" sz="40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05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2"/>
          <p:cNvSpPr txBox="1">
            <a:spLocks noGrp="1"/>
          </p:cNvSpPr>
          <p:nvPr>
            <p:ph type="title"/>
          </p:nvPr>
        </p:nvSpPr>
        <p:spPr>
          <a:xfrm>
            <a:off x="808142" y="228600"/>
            <a:ext cx="10755127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Chiusura del progetto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5" name="Google Shape;435;p42"/>
          <p:cNvSpPr txBox="1">
            <a:spLocks noGrp="1"/>
          </p:cNvSpPr>
          <p:nvPr>
            <p:ph type="body" idx="1"/>
          </p:nvPr>
        </p:nvSpPr>
        <p:spPr>
          <a:xfrm>
            <a:off x="669925" y="1604538"/>
            <a:ext cx="10893344" cy="4344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it-IT" sz="3200" b="1" dirty="0"/>
              <a:t>Attenzione</a:t>
            </a:r>
            <a:r>
              <a:rPr lang="it-IT" sz="3200" dirty="0"/>
              <a:t> </a:t>
            </a:r>
            <a:endParaRPr dirty="0"/>
          </a:p>
          <a:p>
            <a:pPr marL="0" lvl="0" indent="0" algn="just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SzPts val="1920"/>
              <a:buNone/>
            </a:pPr>
            <a:r>
              <a:rPr lang="it-IT" sz="3200" dirty="0"/>
              <a:t>In fase di chiusura ci sarà un questionario da compilare.</a:t>
            </a:r>
            <a:endParaRPr dirty="0"/>
          </a:p>
          <a:p>
            <a:pPr marL="0" lvl="0" indent="0" algn="just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SzPts val="1920"/>
              <a:buNone/>
            </a:pPr>
            <a:r>
              <a:rPr lang="it-IT" sz="3200" dirty="0"/>
              <a:t>Indicativamente le domande saranno del tipo:</a:t>
            </a:r>
            <a:endParaRPr dirty="0"/>
          </a:p>
          <a:p>
            <a:pPr marL="319088" lvl="0" indent="-319088" algn="just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SzPts val="1920"/>
              <a:buChar char="◻"/>
            </a:pPr>
            <a:r>
              <a:rPr lang="it-IT" sz="3200" dirty="0"/>
              <a:t>Quali beni sono stati acquisiti oltre quelli previsti in questo progetto da dare per la DAD in comodato d’uso ai discenti rispetto alle richieste;</a:t>
            </a:r>
            <a:endParaRPr sz="3200" dirty="0"/>
          </a:p>
          <a:p>
            <a:pPr marL="319088" lvl="0" indent="-319088" algn="just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SzPts val="1920"/>
              <a:buChar char="◻"/>
            </a:pPr>
            <a:r>
              <a:rPr lang="it-IT" sz="3200" dirty="0"/>
              <a:t>Inserire un testo descrittivo per motivare l’intervento;</a:t>
            </a:r>
            <a:endParaRPr dirty="0"/>
          </a:p>
          <a:p>
            <a:pPr marL="319088" lvl="0" indent="-319088" algn="just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SzPts val="1920"/>
              <a:buChar char="◻"/>
            </a:pPr>
            <a:r>
              <a:rPr lang="it-IT" sz="3200" dirty="0"/>
              <a:t>Copertura </a:t>
            </a:r>
            <a:r>
              <a:rPr lang="it-IT" sz="3200" dirty="0" err="1"/>
              <a:t>DaD</a:t>
            </a:r>
            <a:r>
              <a:rPr lang="it-IT" sz="3200" dirty="0"/>
              <a:t> – Device in base alla popolazione scolastica;</a:t>
            </a:r>
            <a:endParaRPr dirty="0"/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356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3"/>
          <p:cNvSpPr txBox="1">
            <a:spLocks noGrp="1"/>
          </p:cNvSpPr>
          <p:nvPr>
            <p:ph type="title"/>
          </p:nvPr>
        </p:nvSpPr>
        <p:spPr>
          <a:xfrm>
            <a:off x="808142" y="228600"/>
            <a:ext cx="10755127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Chiusura del progetto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65598" y="1548114"/>
            <a:ext cx="1049767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dirty="0">
                <a:solidFill>
                  <a:srgbClr val="0070C1"/>
                </a:solidFill>
                <a:latin typeface="Tahoma" panose="020B0604030504040204" pitchFamily="34" charset="0"/>
              </a:rPr>
              <a:t>Documentazione pubblicità e interventi realizzati</a:t>
            </a:r>
          </a:p>
          <a:p>
            <a:pPr algn="just"/>
            <a:r>
              <a:rPr lang="it-IT" sz="32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In questa scheda denominata Documentazione pubblicità e interventi realizzati il sistema richiede di allegare la documentazione delle attività di pubblicizzazione effettuate</a:t>
            </a:r>
            <a:r>
              <a:rPr lang="it-IT" sz="3200" dirty="0" smtClean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</a:t>
            </a:r>
          </a:p>
          <a:p>
            <a:pPr algn="just"/>
            <a:endParaRPr lang="it-IT" sz="32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algn="just"/>
            <a:r>
              <a:rPr lang="it-IT" sz="3200" dirty="0" smtClean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Obbligo di inserire la </a:t>
            </a:r>
            <a:r>
              <a:rPr lang="it-IT" sz="32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foto della targa in formato jpeg/</a:t>
            </a:r>
            <a:r>
              <a:rPr lang="it-IT" sz="3200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tiff</a:t>
            </a:r>
            <a:r>
              <a:rPr lang="it-IT" sz="32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relativa alla pubblicizzazione del progetto.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51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85813" y="3182258"/>
            <a:ext cx="10873951" cy="1828800"/>
          </a:xfrm>
        </p:spPr>
        <p:txBody>
          <a:bodyPr/>
          <a:lstStyle/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Rendicontazione (REND) e Certificazione (CERT) di spesa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858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4"/>
          <p:cNvSpPr txBox="1">
            <a:spLocks noGrp="1"/>
          </p:cNvSpPr>
          <p:nvPr>
            <p:ph type="body" idx="1"/>
          </p:nvPr>
        </p:nvSpPr>
        <p:spPr>
          <a:xfrm>
            <a:off x="808142" y="1600200"/>
            <a:ext cx="10755127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19088" lvl="0" indent="-31908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40"/>
              <a:buChar char="◻"/>
            </a:pPr>
            <a:r>
              <a:rPr lang="it-IT" sz="3200" dirty="0"/>
              <a:t>Concluso il </a:t>
            </a:r>
            <a:r>
              <a:rPr lang="it-IT" sz="3200" dirty="0" smtClean="0"/>
              <a:t>progetto e chiusa la piattaforma GPU (di gestione), </a:t>
            </a:r>
            <a:r>
              <a:rPr lang="it-IT" sz="3200" dirty="0"/>
              <a:t>mediante l’applicativo SIDI </a:t>
            </a:r>
            <a:r>
              <a:rPr lang="it-IT" sz="3200" b="1" dirty="0"/>
              <a:t>SIF2020</a:t>
            </a:r>
            <a:r>
              <a:rPr lang="it-IT" sz="3200" dirty="0"/>
              <a:t> sarà possibile certificare e rendicontare la spesa</a:t>
            </a:r>
            <a:r>
              <a:rPr lang="it-IT" sz="3200" dirty="0" smtClean="0"/>
              <a:t>.</a:t>
            </a:r>
          </a:p>
          <a:p>
            <a:pPr marL="319088" lvl="0" indent="-31908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40"/>
              <a:buChar char="◻"/>
            </a:pPr>
            <a:r>
              <a:rPr lang="it-IT" sz="3200" dirty="0" smtClean="0"/>
              <a:t>Si ricorda che si opera a costi reale: l’</a:t>
            </a:r>
            <a:r>
              <a:rPr lang="it-IT" sz="3200" dirty="0" err="1" smtClean="0"/>
              <a:t>AdG</a:t>
            </a:r>
            <a:r>
              <a:rPr lang="it-IT" sz="3200" dirty="0" smtClean="0"/>
              <a:t> rimborserà a saldo solo le spese realmente sostenute.</a:t>
            </a:r>
            <a:endParaRPr sz="3200" dirty="0"/>
          </a:p>
          <a:p>
            <a:pPr marL="319088" lvl="0" indent="-319088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740"/>
              <a:buChar char="◻"/>
            </a:pPr>
            <a:r>
              <a:rPr lang="it-IT" sz="3200" b="1" dirty="0"/>
              <a:t>In questo processo, bisogna inserire i documenti probanti di spesa (e non) e dell’attuazione del progetto</a:t>
            </a:r>
            <a:endParaRPr sz="3200" b="1" dirty="0"/>
          </a:p>
        </p:txBody>
      </p:sp>
      <p:sp>
        <p:nvSpPr>
          <p:cNvPr id="449" name="Google Shape;449;p44"/>
          <p:cNvSpPr txBox="1">
            <a:spLocks noGrp="1"/>
          </p:cNvSpPr>
          <p:nvPr>
            <p:ph type="title"/>
          </p:nvPr>
        </p:nvSpPr>
        <p:spPr>
          <a:xfrm>
            <a:off x="603091" y="274638"/>
            <a:ext cx="8812197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3959"/>
              <a:t>Rendicontazione e certificazione FESR</a:t>
            </a:r>
            <a:endParaRPr sz="3959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Documenti FESR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0" y="1558614"/>
            <a:ext cx="10593752" cy="4716000"/>
          </a:xfrm>
          <a:prstGeom prst="rect">
            <a:avLst/>
          </a:prstGeom>
        </p:spPr>
      </p:pic>
      <p:sp>
        <p:nvSpPr>
          <p:cNvPr id="6" name="Google Shape;465;p46"/>
          <p:cNvSpPr/>
          <p:nvPr/>
        </p:nvSpPr>
        <p:spPr>
          <a:xfrm rot="12686927">
            <a:off x="2992785" y="5305288"/>
            <a:ext cx="720080" cy="3600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9050" cap="flat" cmpd="sng">
            <a:solidFill>
              <a:srgbClr val="6C84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8125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Documenti FESR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  <p:sp>
        <p:nvSpPr>
          <p:cNvPr id="6" name="Google Shape;465;p46"/>
          <p:cNvSpPr/>
          <p:nvPr/>
        </p:nvSpPr>
        <p:spPr>
          <a:xfrm rot="12686927">
            <a:off x="2992785" y="5305288"/>
            <a:ext cx="720080" cy="3600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9050" cap="flat" cmpd="sng">
            <a:solidFill>
              <a:srgbClr val="6C84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31" y="1564328"/>
            <a:ext cx="1047936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83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/>
          <p:cNvSpPr txBox="1">
            <a:spLocks noGrp="1"/>
          </p:cNvSpPr>
          <p:nvPr>
            <p:ph type="title"/>
          </p:nvPr>
        </p:nvSpPr>
        <p:spPr>
          <a:xfrm>
            <a:off x="603091" y="274638"/>
            <a:ext cx="9850490" cy="634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>
                <a:solidFill>
                  <a:schemeClr val="dk2"/>
                </a:solidFill>
              </a:rPr>
              <a:t>I dati e il nostro supporto 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129" name="Google Shape;129;p3"/>
          <p:cNvSpPr txBox="1">
            <a:spLocks noGrp="1"/>
          </p:cNvSpPr>
          <p:nvPr>
            <p:ph type="body" idx="1"/>
          </p:nvPr>
        </p:nvSpPr>
        <p:spPr>
          <a:xfrm>
            <a:off x="860942" y="1536176"/>
            <a:ext cx="9850490" cy="5349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19088" lvl="0" indent="-31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80"/>
              <a:buChar char="◻"/>
            </a:pPr>
            <a:r>
              <a:rPr lang="it-IT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Oltre 3000 iscritti allo sportello </a:t>
            </a:r>
            <a:r>
              <a:rPr lang="it-IT" sz="2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pon</a:t>
            </a:r>
            <a:r>
              <a:rPr lang="it-IT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chemeClr val="tx1"/>
              </a:solidFill>
            </a:endParaRPr>
          </a:p>
          <a:p>
            <a:pPr marL="319088" lvl="0" indent="-31908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80"/>
              <a:buChar char="◻"/>
            </a:pPr>
            <a:r>
              <a:rPr lang="it-IT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Oltre 6.000 iscritti ai corsi in aula e </a:t>
            </a:r>
            <a:r>
              <a:rPr lang="it-IT" sz="2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endParaRPr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80"/>
              <a:buNone/>
            </a:pPr>
            <a:r>
              <a:rPr lang="it-IT" sz="2800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Corsi operativi con materiali e </a:t>
            </a:r>
            <a:r>
              <a:rPr lang="it-IT" sz="2800" u="sng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fac</a:t>
            </a:r>
            <a:r>
              <a:rPr lang="it-IT" sz="2800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simili </a:t>
            </a:r>
            <a:endParaRPr dirty="0">
              <a:solidFill>
                <a:schemeClr val="tx1"/>
              </a:solidFill>
            </a:endParaRPr>
          </a:p>
          <a:p>
            <a:pPr marL="319088" lvl="0" indent="-31908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80"/>
              <a:buChar char="◻"/>
            </a:pPr>
            <a:r>
              <a:rPr lang="it-IT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Oltre 20 corsi formativi in Italia sul codici appalti </a:t>
            </a:r>
            <a:endParaRPr dirty="0">
              <a:solidFill>
                <a:schemeClr val="tx1"/>
              </a:solidFill>
            </a:endParaRPr>
          </a:p>
          <a:p>
            <a:pPr marL="319088" lvl="0" indent="-31908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80"/>
              <a:buChar char="◻"/>
            </a:pPr>
            <a:r>
              <a:rPr lang="it-IT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Oltre 80 corsi in aula di formazione sui finanziamenti PON diretti Asso </a:t>
            </a:r>
            <a:r>
              <a:rPr lang="it-IT" sz="2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Edu</a:t>
            </a:r>
            <a:r>
              <a:rPr lang="it-IT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 gestiti dai partner  :</a:t>
            </a:r>
            <a:endParaRPr dirty="0">
              <a:solidFill>
                <a:schemeClr val="tx1"/>
              </a:solidFill>
            </a:endParaRPr>
          </a:p>
          <a:p>
            <a:pPr marL="709614" lvl="1" indent="-34290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680"/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Progettazione e gestione sulla piattaforma GPU </a:t>
            </a:r>
            <a:endParaRPr sz="2000" dirty="0">
              <a:solidFill>
                <a:schemeClr val="tx1"/>
              </a:solidFill>
              <a:latin typeface="+mj-lt"/>
            </a:endParaRPr>
          </a:p>
          <a:p>
            <a:pPr marL="709614" lvl="1" indent="-34290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680"/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Rendicontazione e certificazione sulla </a:t>
            </a:r>
            <a:r>
              <a:rPr lang="it-IT" sz="2000" dirty="0" err="1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piattafoma</a:t>
            </a:r>
            <a:r>
              <a:rPr lang="it-IT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 SIDI</a:t>
            </a:r>
            <a:endParaRPr sz="2000" dirty="0">
              <a:solidFill>
                <a:schemeClr val="tx1"/>
              </a:solidFill>
              <a:latin typeface="+mj-lt"/>
            </a:endParaRPr>
          </a:p>
          <a:p>
            <a:pPr marL="709614" lvl="1" indent="-34290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680"/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Supporto all’utilizzo di MEPA</a:t>
            </a:r>
            <a:endParaRPr sz="2000" dirty="0">
              <a:solidFill>
                <a:schemeClr val="tx1"/>
              </a:solidFill>
              <a:latin typeface="+mj-lt"/>
            </a:endParaRPr>
          </a:p>
          <a:p>
            <a:pPr marL="709614" lvl="1" indent="-34290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680"/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Supporto call center con mediante Forum, sito, social …..</a:t>
            </a:r>
            <a:endParaRPr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0" name="Google Shape;13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12323" y="5157192"/>
            <a:ext cx="2143125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67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 r="1670" b="13359"/>
          <a:stretch/>
        </p:blipFill>
        <p:spPr>
          <a:xfrm>
            <a:off x="1100153" y="1557344"/>
            <a:ext cx="10672967" cy="4680000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Documenti FESR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  <p:sp>
        <p:nvSpPr>
          <p:cNvPr id="6" name="Google Shape;465;p46"/>
          <p:cNvSpPr/>
          <p:nvPr/>
        </p:nvSpPr>
        <p:spPr>
          <a:xfrm rot="17760038">
            <a:off x="10636598" y="4390889"/>
            <a:ext cx="720080" cy="3600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9050" cap="flat" cmpd="sng">
            <a:solidFill>
              <a:srgbClr val="6C84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42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4"/>
          <p:cNvSpPr txBox="1">
            <a:spLocks noGrp="1"/>
          </p:cNvSpPr>
          <p:nvPr>
            <p:ph type="body" idx="1"/>
          </p:nvPr>
        </p:nvSpPr>
        <p:spPr>
          <a:xfrm>
            <a:off x="808142" y="1471608"/>
            <a:ext cx="11079058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it-IT" sz="2800" b="1" dirty="0" smtClean="0"/>
              <a:t>Fatture</a:t>
            </a:r>
          </a:p>
          <a:p>
            <a:pPr>
              <a:spcBef>
                <a:spcPts val="1200"/>
              </a:spcBef>
            </a:pPr>
            <a:r>
              <a:rPr lang="it-IT" sz="2800" b="1" dirty="0" smtClean="0"/>
              <a:t>Documentazione </a:t>
            </a:r>
            <a:r>
              <a:rPr lang="it-IT" sz="2800" b="1" dirty="0"/>
              <a:t>giustificativa di </a:t>
            </a:r>
            <a:r>
              <a:rPr lang="it-IT" sz="2800" b="1" dirty="0" smtClean="0"/>
              <a:t>spesa:</a:t>
            </a:r>
          </a:p>
          <a:p>
            <a:pPr marL="442913" indent="0" algn="just">
              <a:buNone/>
            </a:pPr>
            <a:r>
              <a:rPr lang="it-IT" sz="2800" dirty="0" smtClean="0"/>
              <a:t>Notule</a:t>
            </a:r>
            <a:r>
              <a:rPr lang="it-IT" sz="2800" dirty="0"/>
              <a:t>, </a:t>
            </a:r>
            <a:r>
              <a:rPr lang="it-IT" sz="2800" dirty="0" smtClean="0"/>
              <a:t>prospetti </a:t>
            </a:r>
            <a:r>
              <a:rPr lang="it-IT" sz="2800" dirty="0"/>
              <a:t>riepilogativi per il </a:t>
            </a:r>
            <a:r>
              <a:rPr lang="it-IT" sz="2800" dirty="0" smtClean="0"/>
              <a:t>pagamento del personale (Ex. Allegato 4 o equivalente modello del software di gestione contabilità)</a:t>
            </a:r>
          </a:p>
          <a:p>
            <a:pPr marL="442913" indent="0" algn="just">
              <a:buNone/>
            </a:pPr>
            <a:r>
              <a:rPr lang="it-IT" sz="2800" b="1" dirty="0" smtClean="0"/>
              <a:t>Documentazione </a:t>
            </a:r>
            <a:r>
              <a:rPr lang="it-IT" sz="2800" b="1" dirty="0"/>
              <a:t>non di spesa </a:t>
            </a:r>
            <a:r>
              <a:rPr lang="it-IT" sz="2800" b="1" dirty="0" smtClean="0"/>
              <a:t>giustificativa:</a:t>
            </a:r>
            <a:r>
              <a:rPr lang="it-IT" sz="2800" dirty="0" smtClean="0"/>
              <a:t> </a:t>
            </a:r>
          </a:p>
          <a:p>
            <a:pPr marL="442913" indent="0" algn="just">
              <a:buNone/>
            </a:pPr>
            <a:r>
              <a:rPr lang="it-IT" sz="2800" dirty="0" smtClean="0"/>
              <a:t>Controlli (DURC</a:t>
            </a:r>
            <a:r>
              <a:rPr lang="it-IT" sz="2800" dirty="0"/>
              <a:t>, </a:t>
            </a:r>
            <a:r>
              <a:rPr lang="it-IT" sz="2800" dirty="0" smtClean="0"/>
              <a:t>esito dell’indagine </a:t>
            </a:r>
            <a:r>
              <a:rPr lang="it-IT" sz="2800" dirty="0"/>
              <a:t>su Agenzia delle </a:t>
            </a:r>
            <a:r>
              <a:rPr lang="it-IT" sz="2800" dirty="0" smtClean="0"/>
              <a:t>Entrate – Riscossione, Casellario, </a:t>
            </a:r>
            <a:r>
              <a:rPr lang="it-IT" sz="2800" dirty="0" err="1" smtClean="0"/>
              <a:t>Dich</a:t>
            </a:r>
            <a:r>
              <a:rPr lang="it-IT" sz="2800" dirty="0" smtClean="0"/>
              <a:t>. Art. 80 e CC/N dedicato), Time </a:t>
            </a:r>
            <a:r>
              <a:rPr lang="it-IT" sz="2800" dirty="0" err="1" smtClean="0"/>
              <a:t>Sheet</a:t>
            </a:r>
            <a:r>
              <a:rPr lang="it-IT" sz="2800" dirty="0" smtClean="0"/>
              <a:t>, </a:t>
            </a:r>
            <a:r>
              <a:rPr lang="it-IT" sz="2800" dirty="0"/>
              <a:t>lettera incarico / contratti, incarichi DS e DSGA</a:t>
            </a:r>
          </a:p>
          <a:p>
            <a:pPr marL="442913" indent="0" algn="just">
              <a:buNone/>
            </a:pPr>
            <a:r>
              <a:rPr lang="it-IT" sz="2800" dirty="0" smtClean="0"/>
              <a:t> </a:t>
            </a:r>
            <a:endParaRPr sz="2800" b="1" dirty="0"/>
          </a:p>
        </p:txBody>
      </p:sp>
      <p:sp>
        <p:nvSpPr>
          <p:cNvPr id="449" name="Google Shape;449;p44"/>
          <p:cNvSpPr txBox="1">
            <a:spLocks noGrp="1"/>
          </p:cNvSpPr>
          <p:nvPr>
            <p:ph type="title"/>
          </p:nvPr>
        </p:nvSpPr>
        <p:spPr>
          <a:xfrm>
            <a:off x="603091" y="274638"/>
            <a:ext cx="8812197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3959" dirty="0" smtClean="0"/>
              <a:t>Che Documenti posso inserire?</a:t>
            </a:r>
            <a:endParaRPr sz="3959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31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1574705"/>
            <a:ext cx="10807523" cy="4788000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Documenti FESR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  <p:sp>
        <p:nvSpPr>
          <p:cNvPr id="6" name="Google Shape;465;p46"/>
          <p:cNvSpPr/>
          <p:nvPr/>
        </p:nvSpPr>
        <p:spPr>
          <a:xfrm rot="13230833">
            <a:off x="4278660" y="3060022"/>
            <a:ext cx="720080" cy="3600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9050" cap="flat" cmpd="sng">
            <a:solidFill>
              <a:srgbClr val="6C84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6390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25063" t="27735" r="35744" b="30078"/>
          <a:stretch/>
        </p:blipFill>
        <p:spPr>
          <a:xfrm>
            <a:off x="4400553" y="1671229"/>
            <a:ext cx="7614238" cy="4608000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Associare la Fattura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l="23963" t="51563" r="45620" b="39062"/>
          <a:stretch/>
        </p:blipFill>
        <p:spPr>
          <a:xfrm>
            <a:off x="642937" y="1543045"/>
            <a:ext cx="3957637" cy="685800"/>
          </a:xfrm>
          <a:prstGeom prst="rect">
            <a:avLst/>
          </a:prstGeom>
        </p:spPr>
      </p:pic>
      <p:sp>
        <p:nvSpPr>
          <p:cNvPr id="9" name="Freccia circolare a destra 8"/>
          <p:cNvSpPr/>
          <p:nvPr/>
        </p:nvSpPr>
        <p:spPr>
          <a:xfrm>
            <a:off x="2743201" y="2299885"/>
            <a:ext cx="942975" cy="1438275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700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12" y="1526876"/>
            <a:ext cx="10208590" cy="4788000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Documenti FESR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  <p:sp>
        <p:nvSpPr>
          <p:cNvPr id="6" name="Google Shape;465;p46"/>
          <p:cNvSpPr/>
          <p:nvPr/>
        </p:nvSpPr>
        <p:spPr>
          <a:xfrm rot="1706878">
            <a:off x="10336560" y="4317321"/>
            <a:ext cx="720080" cy="3600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9050" cap="flat" cmpd="sng">
            <a:solidFill>
              <a:srgbClr val="6C84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5604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6"/>
          <a:stretch/>
        </p:blipFill>
        <p:spPr>
          <a:xfrm>
            <a:off x="1571636" y="1568401"/>
            <a:ext cx="10244128" cy="4680000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Documenti FESR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  <p:sp>
        <p:nvSpPr>
          <p:cNvPr id="6" name="Google Shape;465;p46"/>
          <p:cNvSpPr/>
          <p:nvPr/>
        </p:nvSpPr>
        <p:spPr>
          <a:xfrm rot="1706878">
            <a:off x="4021484" y="4388758"/>
            <a:ext cx="720080" cy="3600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9050" cap="flat" cmpd="sng">
            <a:solidFill>
              <a:srgbClr val="6C84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486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5"/>
          <p:cNvSpPr txBox="1">
            <a:spLocks noGrp="1"/>
          </p:cNvSpPr>
          <p:nvPr>
            <p:ph type="title"/>
          </p:nvPr>
        </p:nvSpPr>
        <p:spPr>
          <a:xfrm>
            <a:off x="603091" y="274638"/>
            <a:ext cx="8812197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3959"/>
              <a:t>Rendicontazione e certificazione FESR</a:t>
            </a:r>
            <a:endParaRPr sz="3959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6" name="Google Shape;456;p4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0246" r="1507" b="4865"/>
          <a:stretch/>
        </p:blipFill>
        <p:spPr>
          <a:xfrm>
            <a:off x="1566416" y="1628800"/>
            <a:ext cx="9659103" cy="46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5"/>
          <p:cNvSpPr/>
          <p:nvPr/>
        </p:nvSpPr>
        <p:spPr>
          <a:xfrm rot="-1820603">
            <a:off x="959966" y="5170401"/>
            <a:ext cx="720080" cy="3600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9050" cap="flat" cmpd="sng">
            <a:solidFill>
              <a:srgbClr val="6C84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4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51890" r="81652" b="6465"/>
          <a:stretch/>
        </p:blipFill>
        <p:spPr>
          <a:xfrm>
            <a:off x="1998464" y="1759966"/>
            <a:ext cx="2821185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6"/>
          <p:cNvSpPr txBox="1">
            <a:spLocks noGrp="1"/>
          </p:cNvSpPr>
          <p:nvPr>
            <p:ph type="title"/>
          </p:nvPr>
        </p:nvSpPr>
        <p:spPr>
          <a:xfrm>
            <a:off x="603091" y="274638"/>
            <a:ext cx="8812197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3959"/>
              <a:t>Rendicontazione e certificazione FESR</a:t>
            </a:r>
            <a:endParaRPr sz="3959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5" name="Google Shape;465;p46"/>
          <p:cNvSpPr/>
          <p:nvPr/>
        </p:nvSpPr>
        <p:spPr>
          <a:xfrm rot="-1820603">
            <a:off x="1464022" y="4162289"/>
            <a:ext cx="720080" cy="3600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9050" cap="flat" cmpd="sng">
            <a:solidFill>
              <a:srgbClr val="6C84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Google Shape;466;p46"/>
          <p:cNvPicPr preferRelativeResize="0"/>
          <p:nvPr/>
        </p:nvPicPr>
        <p:blipFill rotWithShape="1">
          <a:blip r:embed="rId4">
            <a:alphaModFix/>
          </a:blip>
          <a:srcRect l="22137" t="14766" r="41889" b="39291"/>
          <a:stretch/>
        </p:blipFill>
        <p:spPr>
          <a:xfrm>
            <a:off x="6174928" y="1879537"/>
            <a:ext cx="4680520" cy="3360857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6"/>
          <p:cNvSpPr/>
          <p:nvPr/>
        </p:nvSpPr>
        <p:spPr>
          <a:xfrm>
            <a:off x="5137248" y="3129958"/>
            <a:ext cx="720080" cy="8600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9050" cap="flat" cmpd="sng">
            <a:solidFill>
              <a:srgbClr val="6C84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4"/>
          <p:cNvSpPr txBox="1">
            <a:spLocks noGrp="1"/>
          </p:cNvSpPr>
          <p:nvPr>
            <p:ph type="body" idx="1"/>
          </p:nvPr>
        </p:nvSpPr>
        <p:spPr>
          <a:xfrm>
            <a:off x="808142" y="1600200"/>
            <a:ext cx="10755127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40"/>
              <a:buNone/>
            </a:pPr>
            <a:r>
              <a:rPr lang="it-IT" sz="3200" dirty="0" smtClean="0"/>
              <a:t>Nell’inserire la CERT verrà richiesto:</a:t>
            </a:r>
          </a:p>
          <a:p>
            <a:pPr algn="just"/>
            <a:r>
              <a:rPr lang="it-IT" sz="3200" dirty="0" smtClean="0"/>
              <a:t>l’ammontare </a:t>
            </a:r>
            <a:r>
              <a:rPr lang="it-IT" sz="3200" dirty="0"/>
              <a:t>totale del mandato specificando se interamente o </a:t>
            </a:r>
            <a:r>
              <a:rPr lang="it-IT" sz="3200" dirty="0" smtClean="0"/>
              <a:t>parzialmente imputato </a:t>
            </a:r>
            <a:r>
              <a:rPr lang="it-IT" sz="3200" dirty="0"/>
              <a:t>al progetto;</a:t>
            </a:r>
          </a:p>
          <a:p>
            <a:r>
              <a:rPr lang="it-IT" sz="3200" dirty="0" smtClean="0"/>
              <a:t>la </a:t>
            </a:r>
            <a:r>
              <a:rPr lang="it-IT" sz="3200" dirty="0"/>
              <a:t>tipologia del mandato (singolo o cumulativo);</a:t>
            </a:r>
          </a:p>
          <a:p>
            <a:r>
              <a:rPr lang="it-IT" sz="3200" dirty="0" smtClean="0"/>
              <a:t>la </a:t>
            </a:r>
            <a:r>
              <a:rPr lang="it-IT" sz="3200" dirty="0"/>
              <a:t>ripartizione degli importi per percettore e beneficiario;</a:t>
            </a:r>
          </a:p>
          <a:p>
            <a:r>
              <a:rPr lang="it-IT" sz="3200" dirty="0" smtClean="0"/>
              <a:t>la/e </a:t>
            </a:r>
            <a:r>
              <a:rPr lang="it-IT" sz="3200" dirty="0"/>
              <a:t>relativa/e voce/i di costo sulla/e quale/i grava la spesa</a:t>
            </a:r>
            <a:r>
              <a:rPr lang="it-IT" sz="3200" dirty="0" smtClean="0"/>
              <a:t>.</a:t>
            </a:r>
          </a:p>
          <a:p>
            <a:r>
              <a:rPr lang="it-IT" sz="3200" dirty="0" smtClean="0"/>
              <a:t>Inserire mandato quietanzato (con ricevuta)</a:t>
            </a:r>
            <a:endParaRPr sz="3200" dirty="0"/>
          </a:p>
        </p:txBody>
      </p:sp>
      <p:sp>
        <p:nvSpPr>
          <p:cNvPr id="449" name="Google Shape;449;p44"/>
          <p:cNvSpPr txBox="1">
            <a:spLocks noGrp="1"/>
          </p:cNvSpPr>
          <p:nvPr>
            <p:ph type="title"/>
          </p:nvPr>
        </p:nvSpPr>
        <p:spPr>
          <a:xfrm>
            <a:off x="603091" y="274638"/>
            <a:ext cx="8812197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3959"/>
              <a:t>Rendicontazione e certificazione FESR</a:t>
            </a:r>
            <a:endParaRPr sz="3959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201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7"/>
          <p:cNvSpPr txBox="1">
            <a:spLocks noGrp="1"/>
          </p:cNvSpPr>
          <p:nvPr>
            <p:ph type="title"/>
          </p:nvPr>
        </p:nvSpPr>
        <p:spPr>
          <a:xfrm>
            <a:off x="808142" y="228600"/>
            <a:ext cx="10755127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Certificazioni</a:t>
            </a:r>
            <a:endParaRPr/>
          </a:p>
        </p:txBody>
      </p:sp>
      <p:pic>
        <p:nvPicPr>
          <p:cNvPr id="473" name="Google Shape;473;p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06376" y="1556792"/>
            <a:ext cx="10713494" cy="46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"/>
          <p:cNvSpPr txBox="1">
            <a:spLocks noGrp="1"/>
          </p:cNvSpPr>
          <p:nvPr>
            <p:ph type="subTitle" idx="1"/>
          </p:nvPr>
        </p:nvSpPr>
        <p:spPr>
          <a:xfrm>
            <a:off x="342280" y="1556792"/>
            <a:ext cx="11521280" cy="3072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indent="0" algn="r">
              <a:spcBef>
                <a:spcPts val="0"/>
              </a:spcBef>
              <a:buSzPts val="2400"/>
            </a:pPr>
            <a:r>
              <a:rPr lang="it-IT" sz="4000" b="1" dirty="0"/>
              <a:t>GESTIONE di un PON </a:t>
            </a:r>
            <a:r>
              <a:rPr lang="it-IT" sz="4000" b="1" dirty="0" smtClean="0"/>
              <a:t>FESR Smart Class:</a:t>
            </a:r>
            <a:r>
              <a:rPr lang="it-IT" sz="4000" b="1" dirty="0"/>
              <a:t/>
            </a:r>
            <a:br>
              <a:rPr lang="it-IT" sz="4000" b="1" dirty="0"/>
            </a:br>
            <a:r>
              <a:rPr lang="it-IT" sz="2800" b="1" i="1" dirty="0" smtClean="0"/>
              <a:t>I </a:t>
            </a:r>
            <a:r>
              <a:rPr lang="it-IT" sz="2800" b="1" i="1" dirty="0"/>
              <a:t>Ciclo - Avviso 4878 del </a:t>
            </a:r>
            <a:r>
              <a:rPr lang="it-IT" sz="2800" b="1" i="1" dirty="0" smtClean="0"/>
              <a:t>17/04/2020</a:t>
            </a:r>
          </a:p>
          <a:p>
            <a:pPr marL="0" indent="0" algn="r">
              <a:spcBef>
                <a:spcPts val="0"/>
              </a:spcBef>
              <a:buSzPts val="2400"/>
            </a:pPr>
            <a:r>
              <a:rPr lang="it-IT" sz="2800" b="1" dirty="0" smtClean="0"/>
              <a:t>CPIA</a:t>
            </a:r>
            <a:r>
              <a:rPr lang="it-IT" sz="2800" b="1" dirty="0"/>
              <a:t>, </a:t>
            </a:r>
            <a:r>
              <a:rPr lang="it-IT" sz="2800" b="1" dirty="0" smtClean="0"/>
              <a:t>s. </a:t>
            </a:r>
            <a:r>
              <a:rPr lang="it-IT" sz="2800" b="1" dirty="0"/>
              <a:t>carcerarie e </a:t>
            </a:r>
            <a:r>
              <a:rPr lang="it-IT" sz="2800" b="1" dirty="0" smtClean="0"/>
              <a:t>s.p. in ospedale - Avviso </a:t>
            </a:r>
            <a:r>
              <a:rPr lang="it-IT" sz="2800" b="1" dirty="0"/>
              <a:t>10478 del </a:t>
            </a:r>
            <a:r>
              <a:rPr lang="it-IT" sz="2800" b="1" dirty="0" smtClean="0"/>
              <a:t>06/05/2020</a:t>
            </a:r>
            <a:endParaRPr lang="it-IT" sz="2800" b="1" dirty="0"/>
          </a:p>
          <a:p>
            <a:pPr marL="0" indent="0" algn="r">
              <a:spcBef>
                <a:spcPts val="0"/>
              </a:spcBef>
              <a:buSzPts val="2400"/>
            </a:pPr>
            <a:r>
              <a:rPr lang="it-IT" sz="2800" b="1" dirty="0" smtClean="0">
                <a:sym typeface="Open Sans"/>
              </a:rPr>
              <a:t> II Ciclo - Avviso </a:t>
            </a:r>
            <a:r>
              <a:rPr lang="it-IT" sz="2800" b="1" dirty="0">
                <a:sym typeface="Open Sans"/>
              </a:rPr>
              <a:t>11978 del </a:t>
            </a:r>
            <a:r>
              <a:rPr lang="it-IT" sz="2800" b="1" dirty="0" smtClean="0">
                <a:sym typeface="Open Sans"/>
              </a:rPr>
              <a:t>15/06/2020</a:t>
            </a:r>
            <a:endParaRPr sz="2800" b="1" dirty="0">
              <a:sym typeface="Open Sans"/>
            </a:endParaRPr>
          </a:p>
        </p:txBody>
      </p:sp>
      <p:sp>
        <p:nvSpPr>
          <p:cNvPr id="144" name="Google Shape;144;p5"/>
          <p:cNvSpPr txBox="1"/>
          <p:nvPr/>
        </p:nvSpPr>
        <p:spPr>
          <a:xfrm>
            <a:off x="6102920" y="4723436"/>
            <a:ext cx="5904655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</a:pPr>
            <a:r>
              <a:rPr lang="it-IT" sz="2000" b="1" i="0" u="none" strike="noStrike" cap="none" dirty="0" smtClean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Relatori:	</a:t>
            </a:r>
            <a:r>
              <a:rPr lang="it-IT" sz="2000" b="1" i="0" u="none" strike="noStrike" cap="none" dirty="0" smtClean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Rossella Gobbo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</a:pPr>
            <a:r>
              <a:rPr lang="it-IT" sz="2000" b="1" dirty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  <a:r>
              <a:rPr lang="it-IT" sz="2000" b="1" dirty="0" smtClean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  <a:r>
              <a:rPr lang="it-IT" sz="2000" b="1" dirty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Antonio </a:t>
            </a:r>
            <a:r>
              <a:rPr lang="it-IT" sz="2000" b="1" dirty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Bove</a:t>
            </a:r>
            <a:endParaRPr sz="2000" b="1" dirty="0">
              <a:solidFill>
                <a:schemeClr val="lt2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45" name="Google Shape;145;p5"/>
          <p:cNvSpPr txBox="1">
            <a:spLocks noGrp="1"/>
          </p:cNvSpPr>
          <p:nvPr>
            <p:ph type="dt" idx="10"/>
          </p:nvPr>
        </p:nvSpPr>
        <p:spPr>
          <a:xfrm>
            <a:off x="100013" y="6069013"/>
            <a:ext cx="271462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mtClean="0"/>
              <a:t>11/06/2020</a:t>
            </a:r>
            <a:endParaRPr/>
          </a:p>
        </p:txBody>
      </p:sp>
      <p:sp>
        <p:nvSpPr>
          <p:cNvPr id="146" name="Google Shape;146;p5"/>
          <p:cNvSpPr/>
          <p:nvPr/>
        </p:nvSpPr>
        <p:spPr>
          <a:xfrm>
            <a:off x="100013" y="2850654"/>
            <a:ext cx="12061825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Effettuata la CERT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3600" dirty="0" smtClean="0"/>
              <a:t>La CERT bisogna inviarla e successivamente la ricevuta dell’inserimento effettuato, attraverso la </a:t>
            </a:r>
            <a:r>
              <a:rPr lang="it-IT" sz="3600" dirty="0"/>
              <a:t>funzione di “Invio CERT </a:t>
            </a:r>
            <a:r>
              <a:rPr lang="it-IT" sz="3600" dirty="0" smtClean="0"/>
              <a:t>e REND</a:t>
            </a:r>
            <a:r>
              <a:rPr lang="it-IT" sz="3600" dirty="0"/>
              <a:t>”, </a:t>
            </a:r>
            <a:r>
              <a:rPr lang="it-IT" sz="3600" dirty="0" smtClean="0"/>
              <a:t>il  </a:t>
            </a:r>
            <a:r>
              <a:rPr lang="it-IT" sz="3600" dirty="0"/>
              <a:t>DS o a DSGA </a:t>
            </a:r>
            <a:r>
              <a:rPr lang="it-IT" sz="3600" dirty="0" smtClean="0"/>
              <a:t>firma la </a:t>
            </a:r>
            <a:r>
              <a:rPr lang="it-IT" sz="3600" dirty="0"/>
              <a:t>ricevuta con le proprie credenziali </a:t>
            </a:r>
            <a:r>
              <a:rPr lang="it-IT" sz="3600" dirty="0" smtClean="0"/>
              <a:t>SIDI ed invia.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4316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Rendicontazione (REND)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3200" dirty="0"/>
              <a:t>E possibile inserire il REND solo dopo aver inserito tutta la documentazione giustificativa di </a:t>
            </a:r>
            <a:r>
              <a:rPr lang="it-IT" sz="3200" dirty="0" smtClean="0"/>
              <a:t>spesa in </a:t>
            </a:r>
            <a:r>
              <a:rPr lang="it-IT" sz="3200" dirty="0"/>
              <a:t>quanto nella funzione di “Inserimento CERT e REND”, gli importi sono precompilati sulla </a:t>
            </a:r>
            <a:r>
              <a:rPr lang="it-IT" sz="3200" dirty="0" smtClean="0"/>
              <a:t>base di </a:t>
            </a:r>
            <a:r>
              <a:rPr lang="it-IT" sz="3200" dirty="0"/>
              <a:t>quanto inserito nella sezione di SIF2020 “Gestione documenti FESR”. In caso di importi </a:t>
            </a:r>
            <a:r>
              <a:rPr lang="it-IT" sz="3200" dirty="0" smtClean="0"/>
              <a:t>non corretti</a:t>
            </a:r>
            <a:r>
              <a:rPr lang="it-IT" sz="3200" dirty="0"/>
              <a:t>, e necessario effettuare le modiche accedendo nuovamente alla sezione “Gestione</a:t>
            </a:r>
          </a:p>
          <a:p>
            <a:pPr algn="just"/>
            <a:r>
              <a:rPr lang="it-IT" sz="3200" dirty="0"/>
              <a:t>documenti FESR”</a:t>
            </a:r>
            <a:r>
              <a:rPr lang="it-IT" sz="3200" dirty="0" smtClean="0"/>
              <a:t>.</a:t>
            </a:r>
            <a:endParaRPr lang="it-IT" sz="3200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7062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8"/>
          <p:cNvSpPr txBox="1">
            <a:spLocks noGrp="1"/>
          </p:cNvSpPr>
          <p:nvPr>
            <p:ph type="title"/>
          </p:nvPr>
        </p:nvSpPr>
        <p:spPr>
          <a:xfrm>
            <a:off x="808142" y="228600"/>
            <a:ext cx="10755127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Rendicontazione</a:t>
            </a:r>
            <a:endParaRPr/>
          </a:p>
        </p:txBody>
      </p:sp>
      <p:pic>
        <p:nvPicPr>
          <p:cNvPr id="479" name="Google Shape;479;p4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66655" y="1600200"/>
            <a:ext cx="9540000" cy="50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Ed per il Saldo?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3600" dirty="0"/>
              <a:t>A seguito dell’invio del REND e del controllo positivo sulle CERT inviate, </a:t>
            </a:r>
            <a:r>
              <a:rPr lang="it-IT" sz="3600" dirty="0" smtClean="0"/>
              <a:t>l’Autorità </a:t>
            </a:r>
            <a:r>
              <a:rPr lang="it-IT" sz="3600" dirty="0"/>
              <a:t>di </a:t>
            </a:r>
            <a:r>
              <a:rPr lang="it-IT" sz="3600" dirty="0" smtClean="0"/>
              <a:t>Gestione eroga </a:t>
            </a:r>
            <a:r>
              <a:rPr lang="it-IT" sz="3600" dirty="0"/>
              <a:t>il saldo del finanziamento.</a:t>
            </a:r>
            <a:endParaRPr lang="it-IT" sz="3600" dirty="0" smtClean="0"/>
          </a:p>
          <a:p>
            <a:pPr algn="just"/>
            <a:r>
              <a:rPr lang="it-IT" sz="3600" dirty="0" smtClean="0"/>
              <a:t>Bisogna ricordarsi che, a chiusura progetto ed dopo la ricezione del saldo, di chiudere il CUP sulla piattaforma </a:t>
            </a:r>
            <a:r>
              <a:rPr lang="it-IT" sz="3600" dirty="0" err="1" smtClean="0"/>
              <a:t>CUPWeb</a:t>
            </a:r>
            <a:endParaRPr lang="it-IT" sz="3600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31655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57225" y="228600"/>
            <a:ext cx="11301413" cy="990600"/>
          </a:xfrm>
        </p:spPr>
        <p:txBody>
          <a:bodyPr/>
          <a:lstStyle/>
          <a:p>
            <a:r>
              <a:rPr lang="it-IT" dirty="0" smtClean="0"/>
              <a:t>E per le scuole che rendicontano sul PNSD?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3200" dirty="0" smtClean="0"/>
              <a:t>Il rendiconto viene inserito nell’area PNSD</a:t>
            </a:r>
          </a:p>
          <a:p>
            <a:pPr algn="just"/>
            <a:r>
              <a:rPr lang="it-IT" sz="3200" dirty="0" smtClean="0"/>
              <a:t>Il progetto verrà solo rendicontato ed agli atti dovrà essere conservata tutta la documentazione per esibirla nel caso di controllo</a:t>
            </a:r>
          </a:p>
          <a:p>
            <a:pPr algn="just"/>
            <a:r>
              <a:rPr lang="it-IT" sz="3200" dirty="0" smtClean="0"/>
              <a:t>Il rendiconto verrà stampato mediante apposito pulsante su piattaforma, firmato da DS e DSGA, e vistato dal Revisore.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40489165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r="2514"/>
          <a:stretch/>
        </p:blipFill>
        <p:spPr>
          <a:xfrm>
            <a:off x="1257315" y="1542560"/>
            <a:ext cx="10012783" cy="5256000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57225" y="228600"/>
            <a:ext cx="11301413" cy="990600"/>
          </a:xfrm>
        </p:spPr>
        <p:txBody>
          <a:bodyPr/>
          <a:lstStyle/>
          <a:p>
            <a:r>
              <a:rPr lang="it-IT" dirty="0" smtClean="0"/>
              <a:t>E per le scuole che rendicontano sul PNSD?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8311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r="2988"/>
          <a:stretch/>
        </p:blipFill>
        <p:spPr>
          <a:xfrm>
            <a:off x="1274771" y="1571932"/>
            <a:ext cx="10737084" cy="5148000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57225" y="228600"/>
            <a:ext cx="11301413" cy="990600"/>
          </a:xfrm>
        </p:spPr>
        <p:txBody>
          <a:bodyPr/>
          <a:lstStyle/>
          <a:p>
            <a:r>
              <a:rPr lang="it-IT" dirty="0" smtClean="0"/>
              <a:t>E per le scuole che rendicontano sul PNSD?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73101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r="2869"/>
          <a:stretch/>
        </p:blipFill>
        <p:spPr>
          <a:xfrm>
            <a:off x="1257303" y="1556310"/>
            <a:ext cx="9856505" cy="5220000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57225" y="228600"/>
            <a:ext cx="11301413" cy="990600"/>
          </a:xfrm>
        </p:spPr>
        <p:txBody>
          <a:bodyPr/>
          <a:lstStyle/>
          <a:p>
            <a:r>
              <a:rPr lang="it-IT" dirty="0" smtClean="0"/>
              <a:t>E per le scuole che rendicontano sul PNSD?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94481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 r="20617" b="45834"/>
          <a:stretch/>
        </p:blipFill>
        <p:spPr>
          <a:xfrm>
            <a:off x="1271755" y="1571626"/>
            <a:ext cx="9660929" cy="5220000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57225" y="228600"/>
            <a:ext cx="11301413" cy="990600"/>
          </a:xfrm>
        </p:spPr>
        <p:txBody>
          <a:bodyPr/>
          <a:lstStyle/>
          <a:p>
            <a:r>
              <a:rPr lang="it-IT" dirty="0" smtClean="0"/>
              <a:t>E per le scuole che rendicontano sul PNSD?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5464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57225" y="228600"/>
            <a:ext cx="11301413" cy="990600"/>
          </a:xfrm>
        </p:spPr>
        <p:txBody>
          <a:bodyPr/>
          <a:lstStyle/>
          <a:p>
            <a:r>
              <a:rPr lang="it-IT" dirty="0" smtClean="0"/>
              <a:t>E per le scuole che rendicontano sul PNSD?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09" r="20617"/>
          <a:stretch/>
        </p:blipFill>
        <p:spPr>
          <a:xfrm>
            <a:off x="1414629" y="1662115"/>
            <a:ext cx="1033739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11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"/>
          <p:cNvSpPr txBox="1">
            <a:spLocks noGrp="1"/>
          </p:cNvSpPr>
          <p:nvPr>
            <p:ph type="title"/>
          </p:nvPr>
        </p:nvSpPr>
        <p:spPr>
          <a:xfrm>
            <a:off x="808142" y="228600"/>
            <a:ext cx="1093618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it-IT" dirty="0" smtClean="0"/>
              <a:t>Situazione progetti</a:t>
            </a:r>
            <a:endParaRPr dirty="0"/>
          </a:p>
        </p:txBody>
      </p:sp>
      <p:sp>
        <p:nvSpPr>
          <p:cNvPr id="159" name="Google Shape;159;p6"/>
          <p:cNvSpPr txBox="1">
            <a:spLocks noGrp="1"/>
          </p:cNvSpPr>
          <p:nvPr>
            <p:ph type="body" idx="1"/>
          </p:nvPr>
        </p:nvSpPr>
        <p:spPr>
          <a:xfrm>
            <a:off x="808142" y="1600200"/>
            <a:ext cx="10755127" cy="4757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1740"/>
              <a:buNone/>
            </a:pP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Smart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Class I Ciclo:</a:t>
            </a:r>
          </a:p>
          <a:p>
            <a:pPr marL="1071563" lvl="0" indent="-319088">
              <a:spcBef>
                <a:spcPts val="0"/>
              </a:spcBef>
              <a:buSzPts val="1740"/>
            </a:pPr>
            <a:r>
              <a:rPr lang="it-IT" dirty="0"/>
              <a:t>Autorizzazione: 5 Maggio 2020</a:t>
            </a:r>
          </a:p>
          <a:p>
            <a:pPr marL="1071563" lvl="0" indent="-319088">
              <a:spcBef>
                <a:spcPts val="0"/>
              </a:spcBef>
              <a:buSzPts val="1740"/>
            </a:pPr>
            <a:r>
              <a:rPr lang="it-IT" dirty="0"/>
              <a:t>Chiusura (dopo proroga): 29 Gennaio 2021</a:t>
            </a:r>
          </a:p>
          <a:p>
            <a:pPr marL="319088" lvl="0" indent="-319088">
              <a:spcBef>
                <a:spcPts val="0"/>
              </a:spcBef>
              <a:buSzPts val="1740"/>
            </a:pPr>
            <a:endParaRPr lang="it-IT" sz="1800" dirty="0"/>
          </a:p>
          <a:p>
            <a:pPr marL="0" indent="0">
              <a:spcBef>
                <a:spcPts val="0"/>
              </a:spcBef>
              <a:buSzPts val="1740"/>
              <a:buNone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Smart Class CPIA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scuole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carcerarie e s.p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. in ospedale</a:t>
            </a:r>
          </a:p>
          <a:p>
            <a:pPr marL="1071563" indent="-319088">
              <a:spcBef>
                <a:spcPts val="0"/>
              </a:spcBef>
              <a:buSzPts val="1740"/>
            </a:pPr>
            <a:r>
              <a:rPr lang="it-IT" dirty="0"/>
              <a:t>Autorizzazione: 6 Maggio 2020</a:t>
            </a:r>
          </a:p>
          <a:p>
            <a:pPr marL="1071563" indent="-319088">
              <a:spcBef>
                <a:spcPts val="0"/>
              </a:spcBef>
              <a:buSzPts val="1740"/>
            </a:pPr>
            <a:r>
              <a:rPr lang="it-IT" dirty="0"/>
              <a:t>Chiusura (dopo proroga): 28 Febbraio 2021</a:t>
            </a:r>
          </a:p>
          <a:p>
            <a:pPr marL="319088" lvl="0" indent="-319088">
              <a:spcBef>
                <a:spcPts val="0"/>
              </a:spcBef>
              <a:buSzPts val="1740"/>
            </a:pPr>
            <a:endParaRPr lang="it-IT" sz="1800" dirty="0"/>
          </a:p>
          <a:p>
            <a:pPr marL="0" indent="0">
              <a:spcBef>
                <a:spcPts val="0"/>
              </a:spcBef>
              <a:buSzPts val="1740"/>
              <a:buNone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Smart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Class II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Ciclo </a:t>
            </a:r>
          </a:p>
          <a:p>
            <a:pPr marL="1071563" lvl="0" indent="-319088">
              <a:spcBef>
                <a:spcPts val="0"/>
              </a:spcBef>
              <a:buSzPts val="1740"/>
            </a:pPr>
            <a:r>
              <a:rPr lang="it-IT" dirty="0"/>
              <a:t>Autorizzazione: 5 Maggio 2020</a:t>
            </a:r>
          </a:p>
          <a:p>
            <a:pPr marL="1071563" lvl="0" indent="-319088">
              <a:spcBef>
                <a:spcPts val="0"/>
              </a:spcBef>
              <a:buSzPts val="1740"/>
            </a:pPr>
            <a:r>
              <a:rPr lang="it-IT" dirty="0"/>
              <a:t>Chiusura (dopo proroga): 31 Marzo 2021</a:t>
            </a:r>
          </a:p>
          <a:p>
            <a:pPr marL="319088" lvl="0" indent="-319088">
              <a:spcBef>
                <a:spcPts val="0"/>
              </a:spcBef>
              <a:buSzPts val="1740"/>
            </a:pPr>
            <a:endParaRPr lang="it-IT" dirty="0"/>
          </a:p>
          <a:p>
            <a:pPr marL="319088" lvl="0" indent="-319088">
              <a:spcBef>
                <a:spcPts val="0"/>
              </a:spcBef>
              <a:buSzPts val="1740"/>
            </a:pPr>
            <a:endParaRPr lang="it-IT" dirty="0"/>
          </a:p>
          <a:p>
            <a:pPr marL="319088" lvl="0" indent="-31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40"/>
              <a:buChar char="◻"/>
            </a:pPr>
            <a:endParaRPr lang="it-IT" dirty="0" smtClean="0"/>
          </a:p>
        </p:txBody>
      </p:sp>
      <p:sp>
        <p:nvSpPr>
          <p:cNvPr id="160" name="Google Shape;160;p6"/>
          <p:cNvSpPr txBox="1">
            <a:spLocks noGrp="1"/>
          </p:cNvSpPr>
          <p:nvPr>
            <p:ph type="dt" idx="10"/>
          </p:nvPr>
        </p:nvSpPr>
        <p:spPr>
          <a:xfrm>
            <a:off x="10135368" y="6248401"/>
            <a:ext cx="1423220" cy="34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mtClean="0"/>
              <a:t>11/06/2020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77a30a30b5_0_30"/>
          <p:cNvSpPr txBox="1">
            <a:spLocks noGrp="1"/>
          </p:cNvSpPr>
          <p:nvPr>
            <p:ph type="title"/>
          </p:nvPr>
        </p:nvSpPr>
        <p:spPr>
          <a:xfrm>
            <a:off x="739267" y="159725"/>
            <a:ext cx="10755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I PROSSIMI INCONTRI:</a:t>
            </a:r>
            <a:endParaRPr/>
          </a:p>
        </p:txBody>
      </p:sp>
      <p:sp>
        <p:nvSpPr>
          <p:cNvPr id="544" name="Google Shape;544;g77a30a30b5_0_30"/>
          <p:cNvSpPr txBox="1">
            <a:spLocks noGrp="1"/>
          </p:cNvSpPr>
          <p:nvPr>
            <p:ph type="body" idx="1"/>
          </p:nvPr>
        </p:nvSpPr>
        <p:spPr>
          <a:xfrm>
            <a:off x="808142" y="1600200"/>
            <a:ext cx="107550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640"/>
              <a:buNone/>
            </a:pPr>
            <a:r>
              <a:rPr lang="it-IT" sz="4000">
                <a:solidFill>
                  <a:srgbClr val="0B5394"/>
                </a:solidFill>
              </a:rPr>
              <a:t>Su sito </a:t>
            </a:r>
            <a:r>
              <a:rPr lang="it-IT" sz="4000" u="sng">
                <a:solidFill>
                  <a:srgbClr val="0B5394"/>
                </a:solidFill>
                <a:hlinkClick r:id="rId3"/>
              </a:rPr>
              <a:t>WWW.ASSOEDU.IT</a:t>
            </a:r>
            <a:r>
              <a:rPr lang="it-IT" sz="4000">
                <a:solidFill>
                  <a:srgbClr val="0B5394"/>
                </a:solidFill>
              </a:rPr>
              <a:t>  - NEWSLETTER</a:t>
            </a:r>
            <a:endParaRPr sz="4000">
              <a:solidFill>
                <a:srgbClr val="0B5394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40"/>
              <a:buNone/>
            </a:pPr>
            <a:r>
              <a:rPr lang="it-IT" sz="4000" u="sng">
                <a:solidFill>
                  <a:srgbClr val="0B5394"/>
                </a:solidFill>
                <a:hlinkClick r:id="rId4"/>
              </a:rPr>
              <a:t>https://www.assoedu.it/sportello-pon</a:t>
            </a:r>
            <a:r>
              <a:rPr lang="it-IT" sz="4000">
                <a:solidFill>
                  <a:srgbClr val="0B5394"/>
                </a:solidFill>
              </a:rPr>
              <a:t> </a:t>
            </a:r>
            <a:endParaRPr sz="4000">
              <a:solidFill>
                <a:srgbClr val="0B5394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600"/>
              <a:buChar char="-"/>
            </a:pPr>
            <a:r>
              <a:rPr lang="it-IT" sz="3600">
                <a:solidFill>
                  <a:srgbClr val="FF0000"/>
                </a:solidFill>
              </a:rPr>
              <a:t>Codice dei contratti </a:t>
            </a:r>
            <a:endParaRPr sz="3600">
              <a:solidFill>
                <a:srgbClr val="FF0000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3600"/>
              <a:buChar char="-"/>
            </a:pPr>
            <a:r>
              <a:rPr lang="it-IT" sz="3600">
                <a:solidFill>
                  <a:srgbClr val="FF0000"/>
                </a:solidFill>
              </a:rPr>
              <a:t>Privacy a scuola  </a:t>
            </a:r>
            <a:endParaRPr sz="3600">
              <a:solidFill>
                <a:srgbClr val="FF0000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3600"/>
              <a:buChar char="-"/>
            </a:pPr>
            <a:r>
              <a:rPr lang="it-IT" sz="3600">
                <a:solidFill>
                  <a:srgbClr val="FF0000"/>
                </a:solidFill>
              </a:rPr>
              <a:t>Utilizzo piattaforma MEPA - procedure di acquisto </a:t>
            </a:r>
            <a:endParaRPr sz="3600">
              <a:solidFill>
                <a:srgbClr val="FF0000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3600"/>
              <a:buChar char="-"/>
            </a:pPr>
            <a:r>
              <a:rPr lang="it-IT" sz="3600">
                <a:solidFill>
                  <a:srgbClr val="FF0000"/>
                </a:solidFill>
              </a:rPr>
              <a:t>… ed altro</a:t>
            </a:r>
            <a:endParaRPr sz="36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160"/>
              <a:buNone/>
            </a:pPr>
            <a:r>
              <a:rPr lang="it-IT" sz="3600">
                <a:solidFill>
                  <a:srgbClr val="0B5394"/>
                </a:solidFill>
              </a:rPr>
              <a:t>Per contatti: </a:t>
            </a:r>
            <a:r>
              <a:rPr lang="it-IT" sz="3600" u="sng">
                <a:solidFill>
                  <a:srgbClr val="0B5394"/>
                </a:solidFill>
                <a:hlinkClick r:id="rId5"/>
              </a:rPr>
              <a:t>comunicazione@assoedu.it</a:t>
            </a:r>
            <a:r>
              <a:rPr lang="it-IT" sz="3600"/>
              <a:t> </a:t>
            </a:r>
            <a:endParaRPr sz="3600"/>
          </a:p>
          <a:p>
            <a:pPr marL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160"/>
              <a:buNone/>
            </a:pPr>
            <a:endParaRPr sz="3600"/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834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77a30a30b5_0_24"/>
          <p:cNvSpPr txBox="1">
            <a:spLocks noGrp="1"/>
          </p:cNvSpPr>
          <p:nvPr>
            <p:ph type="title"/>
          </p:nvPr>
        </p:nvSpPr>
        <p:spPr>
          <a:xfrm>
            <a:off x="808142" y="228600"/>
            <a:ext cx="10755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MATERIALE E SLIDE SPORTELLO PON </a:t>
            </a:r>
            <a:endParaRPr/>
          </a:p>
        </p:txBody>
      </p:sp>
      <p:sp>
        <p:nvSpPr>
          <p:cNvPr id="537" name="Google Shape;537;g77a30a30b5_0_24"/>
          <p:cNvSpPr txBox="1">
            <a:spLocks noGrp="1"/>
          </p:cNvSpPr>
          <p:nvPr>
            <p:ph type="body" idx="1"/>
          </p:nvPr>
        </p:nvSpPr>
        <p:spPr>
          <a:xfrm>
            <a:off x="808142" y="1600200"/>
            <a:ext cx="107550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640"/>
              <a:buNone/>
            </a:pPr>
            <a:r>
              <a:rPr lang="it-IT" sz="4400">
                <a:solidFill>
                  <a:srgbClr val="0B5394"/>
                </a:solidFill>
              </a:rPr>
              <a:t>Su sito </a:t>
            </a:r>
            <a:r>
              <a:rPr lang="it-IT" sz="4400" u="sng">
                <a:solidFill>
                  <a:srgbClr val="0B5394"/>
                </a:solidFill>
                <a:hlinkClick r:id="rId3"/>
              </a:rPr>
              <a:t>WWW.ASSOEDU.IT</a:t>
            </a:r>
            <a:endParaRPr sz="4400">
              <a:solidFill>
                <a:srgbClr val="0B5394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640"/>
              <a:buNone/>
            </a:pPr>
            <a:r>
              <a:rPr lang="it-IT" sz="4400" u="sng">
                <a:solidFill>
                  <a:srgbClr val="0B5394"/>
                </a:solidFill>
                <a:hlinkClick r:id="rId4"/>
              </a:rPr>
              <a:t>https://www.assoedu.it/sportello-pon</a:t>
            </a:r>
            <a:endParaRPr sz="4400">
              <a:solidFill>
                <a:srgbClr val="0B5394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160"/>
              <a:buNone/>
            </a:pPr>
            <a:endParaRPr sz="3600">
              <a:solidFill>
                <a:srgbClr val="0B5394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160"/>
              <a:buNone/>
            </a:pPr>
            <a:r>
              <a:rPr lang="it-IT" sz="3600">
                <a:solidFill>
                  <a:srgbClr val="0B5394"/>
                </a:solidFill>
              </a:rPr>
              <a:t>Sportello PON – registratevi </a:t>
            </a:r>
            <a:endParaRPr sz="3600">
              <a:solidFill>
                <a:srgbClr val="0B5394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160"/>
              <a:buNone/>
            </a:pPr>
            <a:endParaRPr sz="3600">
              <a:solidFill>
                <a:srgbClr val="0B5394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160"/>
              <a:buNone/>
            </a:pPr>
            <a:r>
              <a:rPr lang="it-IT" sz="3600">
                <a:solidFill>
                  <a:srgbClr val="0B5394"/>
                </a:solidFill>
              </a:rPr>
              <a:t>Per contatti: </a:t>
            </a:r>
            <a:r>
              <a:rPr lang="it-IT" sz="3600" u="sng">
                <a:solidFill>
                  <a:srgbClr val="0B5394"/>
                </a:solidFill>
                <a:hlinkClick r:id="rId5"/>
              </a:rPr>
              <a:t>comunicazione@assoedu.it</a:t>
            </a:r>
            <a:r>
              <a:rPr lang="it-IT" sz="3600"/>
              <a:t> </a:t>
            </a:r>
            <a:endParaRPr sz="3600"/>
          </a:p>
          <a:p>
            <a:pPr marL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160"/>
              <a:buNone/>
            </a:pPr>
            <a:endParaRPr sz="3600"/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368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6"/>
          <p:cNvSpPr txBox="1">
            <a:spLocks noGrp="1"/>
          </p:cNvSpPr>
          <p:nvPr>
            <p:ph type="ctrTitle"/>
          </p:nvPr>
        </p:nvSpPr>
        <p:spPr>
          <a:xfrm>
            <a:off x="1277938" y="1700213"/>
            <a:ext cx="10657630" cy="396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176213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3600" dirty="0" smtClean="0"/>
              <a:t>                                  </a:t>
            </a:r>
            <a:r>
              <a:rPr lang="it-IT" sz="3200" dirty="0"/>
              <a:t>GRAZIE DELLA VS. </a:t>
            </a:r>
            <a:r>
              <a:rPr lang="it-IT" sz="3200" dirty="0" smtClean="0"/>
              <a:t>ATTENZIONE</a:t>
            </a:r>
            <a:br>
              <a:rPr lang="it-IT" sz="3200" dirty="0" smtClean="0"/>
            </a:br>
            <a:r>
              <a:rPr lang="it-IT" sz="3200" dirty="0"/>
              <a:t/>
            </a:r>
            <a:br>
              <a:rPr lang="it-IT" sz="3200" dirty="0"/>
            </a:br>
            <a:r>
              <a:rPr lang="it-IT" sz="3200" dirty="0" smtClean="0">
                <a:solidFill>
                  <a:schemeClr val="bg1"/>
                </a:solidFill>
              </a:rPr>
              <a:t>Antonio Bove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hlinkClick r:id="rId3"/>
              </a:rPr>
              <a:t>www.oxfirm.it</a:t>
            </a:r>
            <a:r>
              <a:rPr lang="it-IT" sz="3200" dirty="0" smtClean="0"/>
              <a:t> – </a:t>
            </a:r>
            <a:r>
              <a:rPr lang="it-IT" sz="3200" dirty="0" smtClean="0">
                <a:hlinkClick r:id="rId4"/>
              </a:rPr>
              <a:t>oxfirm@oxfirm.it</a:t>
            </a:r>
            <a:r>
              <a:rPr lang="it-IT" sz="3200" dirty="0" smtClean="0"/>
              <a:t> </a:t>
            </a:r>
            <a:r>
              <a:rPr lang="it-IT" sz="3200" dirty="0"/>
              <a:t/>
            </a:r>
            <a:br>
              <a:rPr lang="it-IT" sz="3200" dirty="0"/>
            </a:br>
            <a:r>
              <a:rPr lang="it-IT" sz="3200" dirty="0">
                <a:solidFill>
                  <a:schemeClr val="lt1"/>
                </a:solidFill>
              </a:rPr>
              <a:t>                                                                   </a:t>
            </a:r>
            <a:r>
              <a:rPr lang="it-IT" sz="3200" dirty="0" smtClean="0">
                <a:solidFill>
                  <a:schemeClr val="lt1"/>
                </a:solidFill>
              </a:rPr>
              <a:t/>
            </a:r>
            <a:br>
              <a:rPr lang="it-IT" sz="3200" dirty="0" smtClean="0">
                <a:solidFill>
                  <a:schemeClr val="lt1"/>
                </a:solidFill>
              </a:rPr>
            </a:br>
            <a:r>
              <a:rPr lang="it-IT" sz="3200" dirty="0" smtClean="0">
                <a:solidFill>
                  <a:schemeClr val="lt1"/>
                </a:solidFill>
              </a:rPr>
              <a:t>     Rossella Gobbo</a:t>
            </a:r>
            <a:r>
              <a:rPr lang="it-IT" sz="3200" dirty="0">
                <a:solidFill>
                  <a:schemeClr val="lt1"/>
                </a:solidFill>
              </a:rPr>
              <a:t/>
            </a:r>
            <a:br>
              <a:rPr lang="it-IT" sz="3200" dirty="0">
                <a:solidFill>
                  <a:schemeClr val="lt1"/>
                </a:solidFill>
              </a:rPr>
            </a:br>
            <a:r>
              <a:rPr lang="it-IT" sz="3200" dirty="0" smtClean="0">
                <a:solidFill>
                  <a:schemeClr val="lt1"/>
                </a:solidFill>
                <a:hlinkClick r:id="rId5"/>
              </a:rPr>
              <a:t>r.gobbo@assoedu.it</a:t>
            </a:r>
            <a:endParaRPr sz="5400" dirty="0"/>
          </a:p>
        </p:txBody>
      </p:sp>
      <p:sp>
        <p:nvSpPr>
          <p:cNvPr id="530" name="Google Shape;530;p56"/>
          <p:cNvSpPr txBox="1">
            <a:spLocks noGrp="1"/>
          </p:cNvSpPr>
          <p:nvPr>
            <p:ph type="dt" idx="10"/>
          </p:nvPr>
        </p:nvSpPr>
        <p:spPr>
          <a:xfrm>
            <a:off x="100013" y="6069013"/>
            <a:ext cx="271462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mtClean="0"/>
              <a:t>11/06/2020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"/>
          <p:cNvSpPr txBox="1">
            <a:spLocks noGrp="1"/>
          </p:cNvSpPr>
          <p:nvPr>
            <p:ph type="title"/>
          </p:nvPr>
        </p:nvSpPr>
        <p:spPr>
          <a:xfrm>
            <a:off x="808142" y="228600"/>
            <a:ext cx="10755127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 smtClean="0"/>
              <a:t>Gestione del progetto</a:t>
            </a:r>
            <a:endParaRPr dirty="0"/>
          </a:p>
        </p:txBody>
      </p:sp>
      <p:sp>
        <p:nvSpPr>
          <p:cNvPr id="159" name="Google Shape;159;p6"/>
          <p:cNvSpPr txBox="1">
            <a:spLocks noGrp="1"/>
          </p:cNvSpPr>
          <p:nvPr>
            <p:ph type="body" idx="1"/>
          </p:nvPr>
        </p:nvSpPr>
        <p:spPr>
          <a:xfrm>
            <a:off x="808142" y="1600199"/>
            <a:ext cx="10755127" cy="442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19088" lvl="0" indent="-31908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40"/>
              <a:buChar char="◻"/>
            </a:pPr>
            <a:r>
              <a:rPr lang="it-IT" sz="3200" dirty="0" smtClean="0"/>
              <a:t>I progetti sono stati gestiti con piattaforma GPU (gestione) e SIF2020 (Rendicontazione)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40"/>
              <a:buNone/>
            </a:pPr>
            <a:endParaRPr lang="it-IT" sz="3200" dirty="0" smtClean="0"/>
          </a:p>
          <a:p>
            <a:pPr algn="just"/>
            <a:r>
              <a:rPr lang="it-IT" sz="3200" dirty="0" smtClean="0"/>
              <a:t>Per il progetto </a:t>
            </a:r>
            <a:r>
              <a:rPr lang="it-IT" sz="3200" dirty="0" err="1" smtClean="0"/>
              <a:t>SmartClass</a:t>
            </a:r>
            <a:r>
              <a:rPr lang="it-IT" sz="3200" dirty="0" smtClean="0"/>
              <a:t> per scuole II Ciclo, per le scuole delle seguenti regioni: </a:t>
            </a:r>
            <a:r>
              <a:rPr lang="it-IT" sz="3200" dirty="0">
                <a:solidFill>
                  <a:srgbClr val="FF0000"/>
                </a:solidFill>
              </a:rPr>
              <a:t>Friuli-Venezia </a:t>
            </a:r>
            <a:r>
              <a:rPr lang="it-IT" sz="3200" dirty="0" smtClean="0">
                <a:solidFill>
                  <a:srgbClr val="FF0000"/>
                </a:solidFill>
              </a:rPr>
              <a:t>Giulia, Lazio, Liguria, Lombardia, Marche, Umbria, Valle d'Aosta, Veneto</a:t>
            </a:r>
            <a:r>
              <a:rPr lang="it-IT" sz="3200" dirty="0" smtClean="0">
                <a:solidFill>
                  <a:schemeClr val="tx1"/>
                </a:solidFill>
              </a:rPr>
              <a:t> si utilizzerà la semplice piattaforma PNSD per la rendicontazione.</a:t>
            </a:r>
            <a:endParaRPr lang="it-IT" sz="3200" dirty="0">
              <a:solidFill>
                <a:srgbClr val="FF0000"/>
              </a:solidFill>
            </a:endParaRPr>
          </a:p>
          <a:p>
            <a:pPr marL="319088" lvl="0" indent="-31908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40"/>
              <a:buChar char="◻"/>
            </a:pPr>
            <a:endParaRPr sz="3200" dirty="0"/>
          </a:p>
        </p:txBody>
      </p:sp>
      <p:sp>
        <p:nvSpPr>
          <p:cNvPr id="160" name="Google Shape;160;p6"/>
          <p:cNvSpPr txBox="1">
            <a:spLocks noGrp="1"/>
          </p:cNvSpPr>
          <p:nvPr>
            <p:ph type="dt" idx="10"/>
          </p:nvPr>
        </p:nvSpPr>
        <p:spPr>
          <a:xfrm>
            <a:off x="10135368" y="6248401"/>
            <a:ext cx="1423220" cy="34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mtClean="0"/>
              <a:t>11/06/2020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6490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"/>
          <p:cNvSpPr txBox="1">
            <a:spLocks noGrp="1"/>
          </p:cNvSpPr>
          <p:nvPr>
            <p:ph type="title"/>
          </p:nvPr>
        </p:nvSpPr>
        <p:spPr>
          <a:xfrm>
            <a:off x="808142" y="228600"/>
            <a:ext cx="10755127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 smtClean="0"/>
              <a:t>Spese iniziali previste dal progetto </a:t>
            </a:r>
            <a:r>
              <a:rPr lang="it-IT" dirty="0"/>
              <a:t>		</a:t>
            </a:r>
            <a:endParaRPr dirty="0"/>
          </a:p>
        </p:txBody>
      </p:sp>
      <p:sp>
        <p:nvSpPr>
          <p:cNvPr id="159" name="Google Shape;159;p6"/>
          <p:cNvSpPr txBox="1">
            <a:spLocks noGrp="1"/>
          </p:cNvSpPr>
          <p:nvPr>
            <p:ph type="body" idx="1"/>
          </p:nvPr>
        </p:nvSpPr>
        <p:spPr>
          <a:xfrm>
            <a:off x="808142" y="1600200"/>
            <a:ext cx="10755127" cy="63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19088" lvl="0" indent="-31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40"/>
              <a:buChar char="◻"/>
            </a:pPr>
            <a:r>
              <a:rPr lang="it-IT" dirty="0" smtClean="0"/>
              <a:t>Suddivisione dei costi:</a:t>
            </a:r>
            <a:endParaRPr dirty="0"/>
          </a:p>
        </p:txBody>
      </p:sp>
      <p:sp>
        <p:nvSpPr>
          <p:cNvPr id="160" name="Google Shape;160;p6"/>
          <p:cNvSpPr txBox="1">
            <a:spLocks noGrp="1"/>
          </p:cNvSpPr>
          <p:nvPr>
            <p:ph type="dt" idx="10"/>
          </p:nvPr>
        </p:nvSpPr>
        <p:spPr>
          <a:xfrm>
            <a:off x="10135368" y="6248401"/>
            <a:ext cx="1423220" cy="34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mtClean="0"/>
              <a:t>11/06/2020</a:t>
            </a:r>
            <a:endParaRPr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35073" t="66177" r="35927" b="10889"/>
          <a:stretch/>
        </p:blipFill>
        <p:spPr>
          <a:xfrm>
            <a:off x="2415450" y="2403079"/>
            <a:ext cx="7033350" cy="31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8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17774" r="81308" b="5859"/>
          <a:stretch/>
        </p:blipFill>
        <p:spPr>
          <a:xfrm>
            <a:off x="153996" y="1557341"/>
            <a:ext cx="2037435" cy="4680000"/>
          </a:xfrm>
          <a:prstGeom prst="rect">
            <a:avLst/>
          </a:prstGeom>
        </p:spPr>
      </p:pic>
      <p:pic>
        <p:nvPicPr>
          <p:cNvPr id="244" name="Google Shape;244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16493" t="13900" b="9635"/>
          <a:stretch/>
        </p:blipFill>
        <p:spPr>
          <a:xfrm>
            <a:off x="2200274" y="1557332"/>
            <a:ext cx="9650143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7"/>
          <p:cNvSpPr txBox="1">
            <a:spLocks noGrp="1"/>
          </p:cNvSpPr>
          <p:nvPr>
            <p:ph type="title"/>
          </p:nvPr>
        </p:nvSpPr>
        <p:spPr>
          <a:xfrm>
            <a:off x="603090" y="274638"/>
            <a:ext cx="10955497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/>
              <a:t>Piattaforma </a:t>
            </a:r>
            <a:r>
              <a:rPr lang="it-IT" dirty="0" smtClean="0"/>
              <a:t>GPU che documenti inserire</a:t>
            </a:r>
            <a:endParaRPr dirty="0"/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t="17774" r="81308" b="5859"/>
          <a:stretch/>
        </p:blipFill>
        <p:spPr>
          <a:xfrm>
            <a:off x="153996" y="1557341"/>
            <a:ext cx="2037435" cy="4680000"/>
          </a:xfrm>
          <a:prstGeom prst="rect">
            <a:avLst/>
          </a:prstGeom>
        </p:spPr>
      </p:pic>
      <p:sp>
        <p:nvSpPr>
          <p:cNvPr id="243" name="Google Shape;243;p17"/>
          <p:cNvSpPr txBox="1">
            <a:spLocks noGrp="1"/>
          </p:cNvSpPr>
          <p:nvPr>
            <p:ph type="title"/>
          </p:nvPr>
        </p:nvSpPr>
        <p:spPr>
          <a:xfrm>
            <a:off x="603090" y="274638"/>
            <a:ext cx="10955497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/>
              <a:t>Piattaforma </a:t>
            </a:r>
            <a:r>
              <a:rPr lang="it-IT" dirty="0" smtClean="0"/>
              <a:t>GPU – DOC Utile</a:t>
            </a:r>
            <a:endParaRPr dirty="0"/>
          </a:p>
        </p:txBody>
      </p: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11/06/2020</a:t>
            </a:r>
            <a:endParaRPr lang="it-IT"/>
          </a:p>
        </p:txBody>
      </p:sp>
      <p:sp>
        <p:nvSpPr>
          <p:cNvPr id="3" name="Freccia a destra 2"/>
          <p:cNvSpPr/>
          <p:nvPr/>
        </p:nvSpPr>
        <p:spPr>
          <a:xfrm rot="13206051">
            <a:off x="1943099" y="3394132"/>
            <a:ext cx="828675" cy="40005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787647" y="1557211"/>
            <a:ext cx="919956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800" dirty="0" smtClean="0"/>
              <a:t>Selezione personale: </a:t>
            </a:r>
            <a:r>
              <a:rPr lang="it-IT" sz="2800" b="1" dirty="0" smtClean="0"/>
              <a:t>Progettista e Collaudatore</a:t>
            </a:r>
          </a:p>
          <a:p>
            <a:pPr>
              <a:lnSpc>
                <a:spcPct val="110000"/>
              </a:lnSpc>
            </a:pPr>
            <a:r>
              <a:rPr lang="it-IT" sz="2400" dirty="0" smtClean="0"/>
              <a:t>Documenti da reperire: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400" dirty="0" smtClean="0"/>
              <a:t>Avviso di selezione</a:t>
            </a:r>
            <a:endParaRPr lang="it-IT" sz="2400" dirty="0"/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400" dirty="0"/>
              <a:t>A</a:t>
            </a:r>
            <a:r>
              <a:rPr lang="it-IT" sz="2400" dirty="0" smtClean="0"/>
              <a:t>ttestazione </a:t>
            </a:r>
            <a:r>
              <a:rPr lang="it-IT" sz="2400" dirty="0"/>
              <a:t>di valutazione da parte del DS		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400" dirty="0"/>
              <a:t>Copia dell'istanza di partecipazione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400" dirty="0"/>
              <a:t>Copia del curriculum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400" dirty="0" err="1"/>
              <a:t>Dich</a:t>
            </a:r>
            <a:r>
              <a:rPr lang="it-IT" sz="2400" dirty="0" smtClean="0"/>
              <a:t>. insussistenza </a:t>
            </a:r>
            <a:r>
              <a:rPr lang="it-IT" sz="2400" dirty="0"/>
              <a:t>motivi incompatibilità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400" dirty="0"/>
              <a:t>Copia </a:t>
            </a:r>
            <a:r>
              <a:rPr lang="it-IT" sz="2400" dirty="0" smtClean="0"/>
              <a:t>dell'incarico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it-IT" sz="2400" dirty="0" smtClean="0"/>
          </a:p>
        </p:txBody>
      </p:sp>
    </p:spTree>
    <p:extLst>
      <p:ext uri="{BB962C8B-B14F-4D97-AF65-F5344CB8AC3E}">
        <p14:creationId xmlns:p14="http://schemas.microsoft.com/office/powerpoint/2010/main" val="79404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una">
  <a:themeElements>
    <a:clrScheme name="Luna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una">
  <a:themeElements>
    <a:clrScheme name="Luna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1831</TotalTime>
  <Words>1716</Words>
  <Application>Microsoft Office PowerPoint</Application>
  <PresentationFormat>Personalizzato</PresentationFormat>
  <Paragraphs>269</Paragraphs>
  <Slides>52</Slides>
  <Notes>34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52</vt:i4>
      </vt:variant>
    </vt:vector>
  </HeadingPairs>
  <TitlesOfParts>
    <vt:vector size="61" baseType="lpstr">
      <vt:lpstr>Arial</vt:lpstr>
      <vt:lpstr>Noto Sans Symbols</vt:lpstr>
      <vt:lpstr>Wingdings</vt:lpstr>
      <vt:lpstr>Tahoma</vt:lpstr>
      <vt:lpstr>Twentieth Century</vt:lpstr>
      <vt:lpstr>Calibri</vt:lpstr>
      <vt:lpstr>Open Sans</vt:lpstr>
      <vt:lpstr>Luna</vt:lpstr>
      <vt:lpstr>Luna</vt:lpstr>
      <vt:lpstr>Presentazione standard di PowerPoint</vt:lpstr>
      <vt:lpstr>Asso Edu: il Network</vt:lpstr>
      <vt:lpstr>I dati e il nostro supporto </vt:lpstr>
      <vt:lpstr>Presentazione standard di PowerPoint</vt:lpstr>
      <vt:lpstr>Situazione progetti</vt:lpstr>
      <vt:lpstr>Gestione del progetto</vt:lpstr>
      <vt:lpstr>Spese iniziali previste dal progetto   </vt:lpstr>
      <vt:lpstr>Piattaforma GPU che documenti inserire</vt:lpstr>
      <vt:lpstr>Piattaforma GPU – DOC Utile</vt:lpstr>
      <vt:lpstr>Piattaforma GPU – DOC Utile</vt:lpstr>
      <vt:lpstr>Piattaforma GPU – DOC Utile</vt:lpstr>
      <vt:lpstr>Piattaforma GPU – DOC Utile</vt:lpstr>
      <vt:lpstr>Avete effettuato i controlli??</vt:lpstr>
      <vt:lpstr>Avete effettuato i controlli??</vt:lpstr>
      <vt:lpstr>Avete effettuato i controlli??</vt:lpstr>
      <vt:lpstr>Piattaforma GPU – DOC Utile</vt:lpstr>
      <vt:lpstr>Piattaforma GPU – GANT del progetto</vt:lpstr>
      <vt:lpstr>Piattaforma GPU – Documentazione di chiusura</vt:lpstr>
      <vt:lpstr>Fondamentale per essere rimborsato</vt:lpstr>
      <vt:lpstr>Chiusura del progetto</vt:lpstr>
      <vt:lpstr>Chiusura del progetto</vt:lpstr>
      <vt:lpstr>Chiusura del progetto – Delibere degli OO.CC.</vt:lpstr>
      <vt:lpstr>Chiusura del progetto</vt:lpstr>
      <vt:lpstr>Chiusura del progetto</vt:lpstr>
      <vt:lpstr>Chiusura del progetto</vt:lpstr>
      <vt:lpstr>Rendicontazione (REND) e Certificazione (CERT) di spesa</vt:lpstr>
      <vt:lpstr>Rendicontazione e certificazione FESR</vt:lpstr>
      <vt:lpstr>Documenti FESR</vt:lpstr>
      <vt:lpstr>Documenti FESR</vt:lpstr>
      <vt:lpstr>Documenti FESR</vt:lpstr>
      <vt:lpstr>Che Documenti posso inserire?</vt:lpstr>
      <vt:lpstr>Documenti FESR</vt:lpstr>
      <vt:lpstr>Associare la Fattura</vt:lpstr>
      <vt:lpstr>Documenti FESR</vt:lpstr>
      <vt:lpstr>Documenti FESR</vt:lpstr>
      <vt:lpstr>Rendicontazione e certificazione FESR</vt:lpstr>
      <vt:lpstr>Rendicontazione e certificazione FESR</vt:lpstr>
      <vt:lpstr>Rendicontazione e certificazione FESR</vt:lpstr>
      <vt:lpstr>Certificazioni</vt:lpstr>
      <vt:lpstr>Effettuata la CERT</vt:lpstr>
      <vt:lpstr>Rendicontazione (REND)</vt:lpstr>
      <vt:lpstr>Rendicontazione</vt:lpstr>
      <vt:lpstr>Ed per il Saldo?</vt:lpstr>
      <vt:lpstr>E per le scuole che rendicontano sul PNSD?</vt:lpstr>
      <vt:lpstr>E per le scuole che rendicontano sul PNSD?</vt:lpstr>
      <vt:lpstr>E per le scuole che rendicontano sul PNSD?</vt:lpstr>
      <vt:lpstr>E per le scuole che rendicontano sul PNSD?</vt:lpstr>
      <vt:lpstr>E per le scuole che rendicontano sul PNSD?</vt:lpstr>
      <vt:lpstr>E per le scuole che rendicontano sul PNSD?</vt:lpstr>
      <vt:lpstr>I PROSSIMI INCONTRI:</vt:lpstr>
      <vt:lpstr>MATERIALE E SLIDE SPORTELLO PON </vt:lpstr>
      <vt:lpstr>                                  GRAZIE DELLA VS. ATTENZIONE  Antonio Bove www.oxfirm.it – oxfirm@oxfirm.it                                                                           Rossella Gobbo r.gobbo@assoedu.it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AB</dc:creator>
  <cp:lastModifiedBy>Utente</cp:lastModifiedBy>
  <cp:revision>55</cp:revision>
  <dcterms:created xsi:type="dcterms:W3CDTF">2015-04-06T06:42:31Z</dcterms:created>
  <dcterms:modified xsi:type="dcterms:W3CDTF">2021-01-26T14:29:42Z</dcterms:modified>
</cp:coreProperties>
</file>